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7" r:id="rId2"/>
    <p:sldId id="264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lix Boyes" initials="AB" lastIdx="6" clrIdx="0"/>
  <p:cmAuthor id="1" name="Tony Fahy" initials="TF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B668"/>
    <a:srgbClr val="2A7F49"/>
    <a:srgbClr val="369D5C"/>
    <a:srgbClr val="9BD19A"/>
    <a:srgbClr val="76D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639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92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400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2A7F4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89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522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2715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5087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716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9701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2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448CA66-A653-4008-9682-A2418F4E62C6}" type="datetimeFigureOut">
              <a:rPr lang="en-GB" smtClean="0"/>
              <a:t>25/08/2016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00E6B-4536-45D2-8197-CAE0F8DEED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6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5805264"/>
            <a:ext cx="172819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© OCR 2015</a:t>
            </a:r>
            <a:endParaRPr lang="en-GB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8612"/>
            <a:ext cx="9144000" cy="82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369D5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23528" y="3501008"/>
            <a:ext cx="3600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H070 Topic Title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702" y="-1"/>
            <a:ext cx="9162701" cy="6873065"/>
          </a:xfrm>
        </p:spPr>
      </p:pic>
      <p:sp>
        <p:nvSpPr>
          <p:cNvPr id="6" name="TextBox 5"/>
          <p:cNvSpPr txBox="1"/>
          <p:nvPr/>
        </p:nvSpPr>
        <p:spPr>
          <a:xfrm>
            <a:off x="475928" y="3653408"/>
            <a:ext cx="3600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H470/1</a:t>
            </a:r>
            <a:r>
              <a:rPr lang="en-GB" sz="2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GB" sz="2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600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Exploring </a:t>
            </a:r>
            <a:r>
              <a:rPr lang="en-GB" sz="2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endParaRPr lang="en-GB" sz="2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787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Guidance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400" dirty="0" smtClean="0"/>
              <a:t>This guide is designed to take you through the A level English Language H470/01 exam paper. The aim is to explain how candidates should approach the paper and how marks are awarded to the different questions.  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The orange text boxes offer further explanation on the questions on the exam paper.</a:t>
            </a:r>
          </a:p>
          <a:p>
            <a:pPr marL="0" indent="0">
              <a:buNone/>
            </a:pPr>
            <a:r>
              <a:rPr lang="en-GB" sz="1400" dirty="0" smtClean="0"/>
              <a:t>They offer guidance on the wording of questions and what candidates should do </a:t>
            </a:r>
          </a:p>
          <a:p>
            <a:pPr marL="0" indent="0">
              <a:buNone/>
            </a:pPr>
            <a:r>
              <a:rPr lang="en-GB" sz="1400" dirty="0" smtClean="0"/>
              <a:t>in response to them.</a:t>
            </a:r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 smtClean="0"/>
              <a:t>The green text boxes focus on the awarding of marks for each question.  They give </a:t>
            </a:r>
          </a:p>
          <a:p>
            <a:pPr marL="0" indent="0">
              <a:buNone/>
            </a:pPr>
            <a:r>
              <a:rPr lang="en-GB" sz="1400" dirty="0" smtClean="0"/>
              <a:t>further information on </a:t>
            </a:r>
            <a:r>
              <a:rPr lang="en-GB" sz="1400" dirty="0"/>
              <a:t>the </a:t>
            </a:r>
            <a:r>
              <a:rPr lang="en-GB" sz="1400" dirty="0" smtClean="0"/>
              <a:t>percentage </a:t>
            </a:r>
            <a:r>
              <a:rPr lang="en-GB" sz="1400" dirty="0"/>
              <a:t>of </a:t>
            </a:r>
            <a:r>
              <a:rPr lang="en-GB" sz="1400" dirty="0" smtClean="0"/>
              <a:t>each assessment </a:t>
            </a:r>
            <a:r>
              <a:rPr lang="en-GB" sz="1400" dirty="0"/>
              <a:t>objective attributed to each question.</a:t>
            </a:r>
          </a:p>
          <a:p>
            <a:pPr marL="0" indent="0">
              <a:buNone/>
            </a:pPr>
            <a:r>
              <a:rPr lang="en-GB" sz="1400" dirty="0" smtClean="0"/>
              <a:t>The percentage given is over the whole qualification.</a:t>
            </a:r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endParaRPr lang="en-GB" sz="1400" dirty="0"/>
          </a:p>
        </p:txBody>
      </p:sp>
      <p:sp>
        <p:nvSpPr>
          <p:cNvPr id="4" name="Rounded Rectangle 3"/>
          <p:cNvSpPr/>
          <p:nvPr/>
        </p:nvSpPr>
        <p:spPr>
          <a:xfrm>
            <a:off x="7051424" y="3140968"/>
            <a:ext cx="2016224" cy="111728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will always be a comparison based on a cultural or social situation with a clear thematic link between the situations and/or experiences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" name="Straight Arrow Connector 4"/>
          <p:cNvCxnSpPr>
            <a:stCxn id="4" idx="1"/>
          </p:cNvCxnSpPr>
          <p:nvPr/>
        </p:nvCxnSpPr>
        <p:spPr>
          <a:xfrm flipH="1" flipV="1">
            <a:off x="5580112" y="3365703"/>
            <a:ext cx="1471312" cy="333907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cxnSp>
      <p:sp>
        <p:nvSpPr>
          <p:cNvPr id="7" name="Rounded Rectangle 6"/>
          <p:cNvSpPr/>
          <p:nvPr/>
        </p:nvSpPr>
        <p:spPr>
          <a:xfrm>
            <a:off x="7051424" y="4886582"/>
            <a:ext cx="2016224" cy="5063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AO3 (5%)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 flipV="1">
            <a:off x="5796136" y="4653136"/>
            <a:ext cx="1255288" cy="486634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693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endParaRPr lang="en-GB" sz="1400" b="1" dirty="0"/>
          </a:p>
          <a:p>
            <a:pPr marL="0" indent="0" algn="ctr">
              <a:buNone/>
            </a:pPr>
            <a:r>
              <a:rPr lang="en-GB" sz="1400" b="1" dirty="0" smtClean="0"/>
              <a:t>Section </a:t>
            </a:r>
            <a:r>
              <a:rPr lang="en-GB" sz="1400" b="1" dirty="0"/>
              <a:t>A – L</a:t>
            </a:r>
            <a:r>
              <a:rPr lang="en-GB" sz="1400" b="1" dirty="0" smtClean="0"/>
              <a:t>anguage under the microscope 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 </a:t>
            </a:r>
          </a:p>
          <a:p>
            <a:pPr marL="0" indent="0">
              <a:buNone/>
            </a:pPr>
            <a:r>
              <a:rPr lang="en-GB" sz="1400" dirty="0"/>
              <a:t>You are advised to spend no more than </a:t>
            </a:r>
            <a:r>
              <a:rPr lang="en-GB" sz="1400" dirty="0" smtClean="0"/>
              <a:t>40 </a:t>
            </a:r>
            <a:r>
              <a:rPr lang="en-GB" sz="1400" dirty="0"/>
              <a:t>minutes on this section. </a:t>
            </a: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dirty="0"/>
              <a:t>Read </a:t>
            </a:r>
            <a:r>
              <a:rPr lang="en-GB" sz="1400" b="1" dirty="0"/>
              <a:t>Text A </a:t>
            </a:r>
            <a:r>
              <a:rPr lang="en-GB" sz="1400" dirty="0"/>
              <a:t>in your </a:t>
            </a:r>
            <a:r>
              <a:rPr lang="en-GB" sz="1400" b="1" dirty="0"/>
              <a:t>Resource Booklet </a:t>
            </a:r>
            <a:r>
              <a:rPr lang="en-GB" sz="1400" dirty="0"/>
              <a:t>and answer the following </a:t>
            </a:r>
            <a:r>
              <a:rPr lang="en-GB" sz="1400" dirty="0" smtClean="0"/>
              <a:t>questions. 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pPr>
              <a:buFont typeface="+mj-lt"/>
              <a:buAutoNum type="arabicPeriod"/>
            </a:pPr>
            <a:r>
              <a:rPr lang="en-GB" sz="1400" dirty="0" smtClean="0"/>
              <a:t>Giving </a:t>
            </a:r>
            <a:r>
              <a:rPr lang="en-GB" sz="1400" dirty="0"/>
              <a:t>careful consideration to the context of the </a:t>
            </a:r>
            <a:r>
              <a:rPr lang="en-GB" sz="1400" dirty="0" smtClean="0"/>
              <a:t>text:</a:t>
            </a:r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 (a) </a:t>
            </a:r>
            <a:r>
              <a:rPr lang="en-GB" sz="1400" dirty="0"/>
              <a:t>identify and </a:t>
            </a:r>
            <a:r>
              <a:rPr lang="en-GB" sz="1400" dirty="0" smtClean="0"/>
              <a:t>analyse uses of lexis in this text.				            									</a:t>
            </a:r>
            <a:r>
              <a:rPr lang="en-GB" sz="1400" b="1" dirty="0" smtClean="0"/>
              <a:t>[10]</a:t>
            </a:r>
          </a:p>
          <a:p>
            <a:pPr marL="0" indent="0">
              <a:buNone/>
            </a:pPr>
            <a:endParaRPr lang="en-GB" sz="1400" b="1" dirty="0" smtClean="0"/>
          </a:p>
          <a:p>
            <a:pPr marL="0" indent="0">
              <a:buNone/>
            </a:pPr>
            <a:r>
              <a:rPr lang="en-GB" sz="1400" dirty="0"/>
              <a:t> </a:t>
            </a:r>
            <a:r>
              <a:rPr lang="en-GB" sz="1400" dirty="0" smtClean="0"/>
              <a:t>       (b)</a:t>
            </a:r>
            <a:r>
              <a:rPr lang="en-GB" sz="1400" dirty="0"/>
              <a:t> identify and analyse </a:t>
            </a:r>
            <a:r>
              <a:rPr lang="en-GB" sz="1400" dirty="0" smtClean="0"/>
              <a:t>the way sentences are constructed in this text 		            									</a:t>
            </a:r>
            <a:r>
              <a:rPr lang="en-GB" sz="1400" b="1" dirty="0" smtClean="0"/>
              <a:t>[10]</a:t>
            </a:r>
          </a:p>
          <a:p>
            <a:pPr marL="0" indent="0" algn="r">
              <a:buNone/>
            </a:pPr>
            <a:endParaRPr lang="en-GB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6909943" y="836712"/>
            <a:ext cx="2016224" cy="70381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Clear guidelines are given around timings in this section.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18277" y="1715910"/>
            <a:ext cx="2016224" cy="506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text used in this question (Text A) will always be  a non-fiction prose text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575387" y="5013176"/>
            <a:ext cx="2017200" cy="51159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instruction for this question will remain similar year on year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130749" y="2348880"/>
            <a:ext cx="3899087" cy="115212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focus of this section is on the effect of lexical choices and grammatical features in a short sample of written text. The question is in 2 parts, the first section will always require learners to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dentify and analyse a lexical feature, and the second part to identify and analyse a grammatical feature. Both parts of the question require consideration of the influence of contextual factors.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3851920" y="1188621"/>
            <a:ext cx="3058023" cy="351909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068559" y="4464673"/>
            <a:ext cx="2224759" cy="53607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 10 marks / 5% of total A level.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AO3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10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marks / 5% of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A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level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V="1">
            <a:off x="7293318" y="3573016"/>
            <a:ext cx="633071" cy="1159695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1475657" y="1842504"/>
            <a:ext cx="5434286" cy="25318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1"/>
          </p:cNvCxnSpPr>
          <p:nvPr/>
        </p:nvCxnSpPr>
        <p:spPr>
          <a:xfrm flipH="1">
            <a:off x="4621137" y="2924944"/>
            <a:ext cx="509612" cy="28803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7" idx="0"/>
          </p:cNvCxnSpPr>
          <p:nvPr/>
        </p:nvCxnSpPr>
        <p:spPr>
          <a:xfrm flipH="1" flipV="1">
            <a:off x="1613739" y="3105159"/>
            <a:ext cx="1970248" cy="1908017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7290860" y="4293096"/>
            <a:ext cx="767959" cy="445830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179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endParaRPr lang="en-GB" sz="1400" b="1" dirty="0"/>
          </a:p>
          <a:p>
            <a:pPr marL="0" indent="0" algn="ctr">
              <a:buNone/>
            </a:pPr>
            <a:r>
              <a:rPr lang="en-GB" sz="1400" b="1" dirty="0" smtClean="0"/>
              <a:t>Section </a:t>
            </a:r>
            <a:r>
              <a:rPr lang="en-GB" sz="1400" b="1" dirty="0"/>
              <a:t>B</a:t>
            </a:r>
            <a:r>
              <a:rPr lang="en-GB" sz="1400" b="1" dirty="0" smtClean="0"/>
              <a:t> </a:t>
            </a:r>
            <a:r>
              <a:rPr lang="en-GB" sz="1400" b="1" dirty="0"/>
              <a:t>– </a:t>
            </a:r>
            <a:r>
              <a:rPr lang="en-GB" sz="1400" b="1" dirty="0" smtClean="0"/>
              <a:t>Writing about a topical language issue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 </a:t>
            </a:r>
          </a:p>
          <a:p>
            <a:pPr marL="0" indent="0">
              <a:buNone/>
            </a:pPr>
            <a:r>
              <a:rPr lang="en-GB" sz="1400" dirty="0"/>
              <a:t>You are advised to spend </a:t>
            </a:r>
            <a:r>
              <a:rPr lang="en-GB" sz="1400" dirty="0" smtClean="0"/>
              <a:t>about 45 </a:t>
            </a:r>
            <a:r>
              <a:rPr lang="en-GB" sz="1400" dirty="0"/>
              <a:t>minutes on this section. </a:t>
            </a:r>
            <a:endParaRPr lang="en-GB" sz="1400" dirty="0" smtClean="0"/>
          </a:p>
          <a:p>
            <a:pPr marL="0" indent="0">
              <a:buNone/>
            </a:pPr>
            <a:endParaRPr lang="en-GB" sz="1400" dirty="0" smtClean="0"/>
          </a:p>
          <a:p>
            <a:pPr marL="0" indent="0">
              <a:buNone/>
            </a:pPr>
            <a:endParaRPr lang="en-GB" sz="1400" dirty="0"/>
          </a:p>
          <a:p>
            <a:pPr marL="0" indent="0">
              <a:buNone/>
            </a:pPr>
            <a:r>
              <a:rPr lang="en-GB" sz="1400" i="1" dirty="0" smtClean="0"/>
              <a:t>‘Technology is spoiling the English language’.</a:t>
            </a:r>
            <a:r>
              <a:rPr lang="en-GB" sz="1400" dirty="0" smtClean="0"/>
              <a:t> </a:t>
            </a:r>
            <a:endParaRPr lang="en-GB" sz="1400" dirty="0"/>
          </a:p>
          <a:p>
            <a:endParaRPr lang="en-GB" sz="1400" dirty="0" smtClean="0"/>
          </a:p>
          <a:p>
            <a:endParaRPr lang="en-GB" sz="1400" dirty="0"/>
          </a:p>
          <a:p>
            <a:pPr>
              <a:buFont typeface="+mj-lt"/>
              <a:buAutoNum type="arabicPeriod"/>
            </a:pPr>
            <a:r>
              <a:rPr lang="en-GB" sz="1400" dirty="0" smtClean="0"/>
              <a:t>Taking </a:t>
            </a:r>
            <a:r>
              <a:rPr lang="en-US" sz="1400" dirty="0"/>
              <a:t>the above statement into account, write a short editorial for a student newspaper expressing your views about how language has been affected by technology. It should be no more than </a:t>
            </a:r>
            <a:r>
              <a:rPr lang="en-GB" sz="1400" dirty="0" smtClean="0"/>
              <a:t>500 words long.</a:t>
            </a:r>
          </a:p>
          <a:p>
            <a:pPr marL="0" indent="0" algn="r">
              <a:buNone/>
            </a:pPr>
            <a:r>
              <a:rPr lang="en-GB" sz="1400" b="1" dirty="0" smtClean="0"/>
              <a:t>[24]</a:t>
            </a:r>
            <a:endParaRPr lang="en-GB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6876256" y="1035634"/>
            <a:ext cx="2016224" cy="506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Clear guidelines are given around timings in this section.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875280" y="1628800"/>
            <a:ext cx="2016224" cy="100811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quote (issue) used in this question will always be drawn from issues raised by the study of the whole specification, as the question is part of a synoptic paper.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76256" y="2700421"/>
            <a:ext cx="2016224" cy="440547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will always be an indication about form.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3635896" y="1288822"/>
            <a:ext cx="3240360" cy="25318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7156122" y="3284984"/>
            <a:ext cx="656238" cy="36051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761668" y="3666772"/>
            <a:ext cx="2330280" cy="527289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AO2 12 marks / 10% of total A level.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AO5 12 marks / 10% of total A level.</a:t>
            </a: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>
            <a:stCxn id="6" idx="1"/>
          </p:cNvCxnSpPr>
          <p:nvPr/>
        </p:nvCxnSpPr>
        <p:spPr>
          <a:xfrm flipH="1">
            <a:off x="4138976" y="2132856"/>
            <a:ext cx="2736304" cy="288032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0" idx="0"/>
          </p:cNvCxnSpPr>
          <p:nvPr/>
        </p:nvCxnSpPr>
        <p:spPr>
          <a:xfrm flipV="1">
            <a:off x="4444242" y="3276052"/>
            <a:ext cx="279978" cy="39072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611560" y="4873802"/>
            <a:ext cx="2016224" cy="43204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word limit means that the answer should be crafted.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flipH="1">
            <a:off x="5620138" y="2799995"/>
            <a:ext cx="1224136" cy="35611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1511660" y="3759444"/>
            <a:ext cx="72008" cy="111435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8075307" y="3921189"/>
            <a:ext cx="346247" cy="18457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4836765" y="3624083"/>
            <a:ext cx="2397697" cy="101984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response is meant to be partial and persuasive. Candidates should not include everything about the topic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but should show focus on using what they think is needed for a convincing argument.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381356" y="3666772"/>
            <a:ext cx="2125772" cy="1639078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There will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always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 indication of audience, but it’s worth noting it will not be a  specialist audience ,so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reference to conceptual areas and theorists can be made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but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appropriate language and terminology for the target audience should be considered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373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24" grpId="0" animBg="1"/>
      <p:bldP spid="29" grpId="0" animBg="1"/>
      <p:bldP spid="28" grpId="0" animBg="1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435280" cy="58655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endParaRPr lang="en-GB" sz="1400" b="1" dirty="0" smtClean="0"/>
          </a:p>
          <a:p>
            <a:pPr marL="0" indent="0" algn="ctr">
              <a:buNone/>
            </a:pPr>
            <a:endParaRPr lang="en-GB" sz="1400" b="1" dirty="0"/>
          </a:p>
          <a:p>
            <a:pPr marL="0" indent="0" algn="ctr">
              <a:buNone/>
            </a:pPr>
            <a:r>
              <a:rPr lang="en-GB" sz="1400" b="1" dirty="0" smtClean="0"/>
              <a:t>Section </a:t>
            </a:r>
            <a:r>
              <a:rPr lang="en-GB" sz="1400" b="1" dirty="0"/>
              <a:t>C</a:t>
            </a:r>
            <a:r>
              <a:rPr lang="en-GB" sz="1400" b="1" dirty="0" smtClean="0"/>
              <a:t> </a:t>
            </a:r>
            <a:r>
              <a:rPr lang="en-GB" sz="1400" b="1" dirty="0"/>
              <a:t>– </a:t>
            </a:r>
            <a:r>
              <a:rPr lang="en-GB" sz="1400" b="1" dirty="0" smtClean="0"/>
              <a:t>Comparing and contrasting texts</a:t>
            </a:r>
            <a:endParaRPr lang="en-GB" sz="1400" dirty="0"/>
          </a:p>
          <a:p>
            <a:pPr marL="0" indent="0">
              <a:buNone/>
            </a:pPr>
            <a:r>
              <a:rPr lang="en-GB" sz="1400" dirty="0"/>
              <a:t> </a:t>
            </a:r>
          </a:p>
          <a:p>
            <a:pPr marL="0" indent="0">
              <a:buNone/>
            </a:pPr>
            <a:r>
              <a:rPr lang="en-GB" sz="1400" dirty="0"/>
              <a:t>You are advised to spend </a:t>
            </a:r>
            <a:r>
              <a:rPr lang="en-GB" sz="1400" dirty="0" smtClean="0"/>
              <a:t>about 1 hour and 5 </a:t>
            </a:r>
            <a:r>
              <a:rPr lang="en-GB" sz="1400" dirty="0"/>
              <a:t>minutes on this section. </a:t>
            </a:r>
            <a:r>
              <a:rPr lang="en-GB" sz="1400" dirty="0" smtClean="0"/>
              <a:t>Approximately 15 </a:t>
            </a:r>
            <a:r>
              <a:rPr lang="en-GB" sz="1400" dirty="0"/>
              <a:t>minutes </a:t>
            </a:r>
            <a:r>
              <a:rPr lang="en-GB" sz="1400" dirty="0" smtClean="0"/>
              <a:t>should be spent reading </a:t>
            </a:r>
            <a:r>
              <a:rPr lang="en-GB" sz="1400" dirty="0"/>
              <a:t>and </a:t>
            </a:r>
            <a:r>
              <a:rPr lang="en-GB" sz="1400" dirty="0" smtClean="0"/>
              <a:t>preparing your answer and about 50 </a:t>
            </a:r>
            <a:r>
              <a:rPr lang="en-GB" sz="1400" dirty="0"/>
              <a:t>minutes writing your response.</a:t>
            </a:r>
          </a:p>
          <a:p>
            <a:pPr marL="0" indent="0">
              <a:buNone/>
            </a:pPr>
            <a:r>
              <a:rPr lang="en-GB" sz="1400" dirty="0"/>
              <a:t> </a:t>
            </a:r>
          </a:p>
          <a:p>
            <a:pPr marL="0" indent="0">
              <a:buNone/>
            </a:pPr>
            <a:r>
              <a:rPr lang="en-GB" sz="1400" dirty="0"/>
              <a:t>Read </a:t>
            </a:r>
            <a:r>
              <a:rPr lang="en-GB" sz="1400" b="1" dirty="0"/>
              <a:t>Text </a:t>
            </a:r>
            <a:r>
              <a:rPr lang="en-GB" sz="1400" b="1" dirty="0" smtClean="0"/>
              <a:t>B and C </a:t>
            </a:r>
            <a:r>
              <a:rPr lang="en-GB" sz="1400" dirty="0"/>
              <a:t>in your </a:t>
            </a:r>
            <a:r>
              <a:rPr lang="en-GB" sz="1400" b="1" dirty="0"/>
              <a:t>Resource Booklet </a:t>
            </a:r>
            <a:r>
              <a:rPr lang="en-GB" sz="1400" dirty="0"/>
              <a:t>and answer the following question. </a:t>
            </a:r>
          </a:p>
          <a:p>
            <a:endParaRPr lang="en-GB" sz="1400" dirty="0" smtClean="0"/>
          </a:p>
          <a:p>
            <a:endParaRPr lang="en-GB" sz="1400" dirty="0"/>
          </a:p>
          <a:p>
            <a:pPr>
              <a:buAutoNum type="arabicPeriod" startAt="2"/>
            </a:pPr>
            <a:r>
              <a:rPr lang="en-GB" sz="1400" dirty="0" smtClean="0"/>
              <a:t>Using appropriate linguistic concepts and methods, analyse the ways in which language  is used     </a:t>
            </a:r>
          </a:p>
          <a:p>
            <a:pPr marL="0" indent="0">
              <a:buNone/>
            </a:pPr>
            <a:r>
              <a:rPr lang="en-GB" sz="1400" dirty="0" smtClean="0"/>
              <a:t>        in these two texts. In your answer you should:</a:t>
            </a:r>
          </a:p>
          <a:p>
            <a:r>
              <a:rPr lang="en-GB" sz="1400" dirty="0"/>
              <a:t>e</a:t>
            </a:r>
            <a:r>
              <a:rPr lang="en-GB" sz="1400" dirty="0" smtClean="0"/>
              <a:t>xplore connections and variations between the texts</a:t>
            </a:r>
          </a:p>
          <a:p>
            <a:r>
              <a:rPr lang="en-GB" sz="1400" dirty="0"/>
              <a:t>c</a:t>
            </a:r>
            <a:r>
              <a:rPr lang="en-GB" sz="1400" dirty="0" smtClean="0"/>
              <a:t>onsider how contextual factors contribute to the construction of meaning</a:t>
            </a:r>
          </a:p>
          <a:p>
            <a:pPr marL="0" indent="0" algn="r">
              <a:buNone/>
            </a:pPr>
            <a:r>
              <a:rPr lang="en-GB" sz="1400" dirty="0" smtClean="0"/>
              <a:t> </a:t>
            </a:r>
            <a:r>
              <a:rPr lang="en-GB" sz="1400" b="1" dirty="0" smtClean="0"/>
              <a:t>[36]</a:t>
            </a:r>
            <a:endParaRPr lang="en-GB" sz="1400" dirty="0"/>
          </a:p>
        </p:txBody>
      </p:sp>
      <p:sp>
        <p:nvSpPr>
          <p:cNvPr id="5" name="Rounded Rectangle 4"/>
          <p:cNvSpPr/>
          <p:nvPr/>
        </p:nvSpPr>
        <p:spPr>
          <a:xfrm>
            <a:off x="7200448" y="831843"/>
            <a:ext cx="1879142" cy="5063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Clear guidelines are given around reading and writing times in this section.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928734" y="1631177"/>
            <a:ext cx="1979712" cy="631722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At least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one of the texts used in this question will always be  a spoken text.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85442" y="3494974"/>
            <a:ext cx="1929427" cy="605924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instruction for this question will remain similar year on year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7085442" y="2417509"/>
            <a:ext cx="1979712" cy="936103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 term ‘methods’ is a reference to the patterns of language and/or linguistic features that are being employed to communicate meaning.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Straight Arrow Connector 8"/>
          <p:cNvCxnSpPr>
            <a:stCxn id="5" idx="1"/>
          </p:cNvCxnSpPr>
          <p:nvPr/>
        </p:nvCxnSpPr>
        <p:spPr>
          <a:xfrm flipH="1">
            <a:off x="4441297" y="1085031"/>
            <a:ext cx="2759151" cy="546146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452320" y="1338219"/>
            <a:ext cx="502549" cy="292958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5468681" y="1309272"/>
            <a:ext cx="1767617" cy="585917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1"/>
          </p:cNvCxnSpPr>
          <p:nvPr/>
        </p:nvCxnSpPr>
        <p:spPr>
          <a:xfrm flipH="1">
            <a:off x="4833408" y="2885561"/>
            <a:ext cx="2252034" cy="26069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/>
          <p:cNvSpPr/>
          <p:nvPr/>
        </p:nvSpPr>
        <p:spPr>
          <a:xfrm>
            <a:off x="5148064" y="4221948"/>
            <a:ext cx="2228684" cy="692244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AO1 12 marks / 6% of total A level.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AO3 12 marks / 6% of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A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level.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AO4 12 marks / 6% of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total A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level.</a:t>
            </a:r>
          </a:p>
          <a:p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0" name="Straight Arrow Connector 39"/>
          <p:cNvCxnSpPr>
            <a:stCxn id="6" idx="1"/>
          </p:cNvCxnSpPr>
          <p:nvPr/>
        </p:nvCxnSpPr>
        <p:spPr>
          <a:xfrm flipH="1">
            <a:off x="1818820" y="1947038"/>
            <a:ext cx="5109914" cy="456603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5" idx="3"/>
          </p:cNvCxnSpPr>
          <p:nvPr/>
        </p:nvCxnSpPr>
        <p:spPr>
          <a:xfrm flipV="1">
            <a:off x="7376748" y="4221948"/>
            <a:ext cx="1083684" cy="346122"/>
          </a:xfrm>
          <a:prstGeom prst="straightConnector1">
            <a:avLst/>
          </a:prstGeom>
          <a:ln w="28575">
            <a:solidFill>
              <a:srgbClr val="B7D44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 flipV="1">
            <a:off x="3419872" y="3353612"/>
            <a:ext cx="3665570" cy="414490"/>
          </a:xfrm>
          <a:prstGeom prst="straightConnector1">
            <a:avLst/>
          </a:prstGeom>
          <a:ln w="28575">
            <a:solidFill>
              <a:srgbClr val="F6924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784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25" grpId="0" animBg="1"/>
    </p:bld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1017</TotalTime>
  <Words>557</Words>
  <Application>Microsoft Office PowerPoint</Application>
  <PresentationFormat>On-screen Show (4:3)</PresentationFormat>
  <Paragraphs>82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1_Custom Design</vt:lpstr>
      <vt:lpstr>PowerPoint Presentation</vt:lpstr>
      <vt:lpstr>Guidance</vt:lpstr>
      <vt:lpstr>PowerPoint Presentation</vt:lpstr>
      <vt:lpstr>PowerPoint Presentation</vt:lpstr>
      <vt:lpstr>PowerPoint Presentation</vt:lpstr>
    </vt:vector>
  </TitlesOfParts>
  <Company>Cambridge Assessment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level English Language H47001 interactive SAM</dc:title>
  <dc:creator>OCR</dc:creator>
  <cp:keywords>English, Language, Explore, Compare, Contrast</cp:keywords>
  <cp:lastModifiedBy>Edward Stokes</cp:lastModifiedBy>
  <cp:revision>37</cp:revision>
  <dcterms:created xsi:type="dcterms:W3CDTF">2015-10-07T12:54:48Z</dcterms:created>
  <dcterms:modified xsi:type="dcterms:W3CDTF">2016-08-25T10:56:17Z</dcterms:modified>
</cp:coreProperties>
</file>