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7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x Boyes" initials="A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B668"/>
    <a:srgbClr val="2A7F49"/>
    <a:srgbClr val="369D5C"/>
    <a:srgbClr val="9BD19A"/>
    <a:srgbClr val="76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7F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2015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8612"/>
            <a:ext cx="9144000" cy="8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369D5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36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H070 Topic Title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02" y="-1"/>
            <a:ext cx="9162701" cy="6873065"/>
          </a:xfrm>
        </p:spPr>
      </p:pic>
      <p:sp>
        <p:nvSpPr>
          <p:cNvPr id="6" name="TextBox 5"/>
          <p:cNvSpPr txBox="1"/>
          <p:nvPr/>
        </p:nvSpPr>
        <p:spPr>
          <a:xfrm>
            <a:off x="475928" y="3653408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H470/02 </a:t>
            </a:r>
            <a:r>
              <a:rPr lang="en-GB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</a:t>
            </a:r>
            <a:endParaRPr lang="en-GB" sz="2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linguistic variation </a:t>
            </a:r>
          </a:p>
        </p:txBody>
      </p:sp>
    </p:spTree>
    <p:extLst>
      <p:ext uri="{BB962C8B-B14F-4D97-AF65-F5344CB8AC3E}">
        <p14:creationId xmlns:p14="http://schemas.microsoft.com/office/powerpoint/2010/main" val="34178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This guide is designed to take you through the A level English Language H470/01 exam paper. The aim is to explain how candidates should approach the paper and how marks are awarded to the different questions. 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orange text boxes offer further explanation on the questions on the exam paper.</a:t>
            </a:r>
          </a:p>
          <a:p>
            <a:pPr marL="0" indent="0">
              <a:buNone/>
            </a:pPr>
            <a:r>
              <a:rPr lang="en-GB" sz="1400" dirty="0" smtClean="0"/>
              <a:t>They offer guidance on the wording of questions and what candidates should do </a:t>
            </a:r>
          </a:p>
          <a:p>
            <a:pPr marL="0" indent="0">
              <a:buNone/>
            </a:pPr>
            <a:r>
              <a:rPr lang="en-GB" sz="1400" dirty="0" smtClean="0"/>
              <a:t>in response to them.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The green text boxes focus on the awarding of marks for each question.  They give </a:t>
            </a:r>
          </a:p>
          <a:p>
            <a:pPr marL="0" indent="0">
              <a:buNone/>
            </a:pPr>
            <a:r>
              <a:rPr lang="en-GB" sz="1400" dirty="0" smtClean="0"/>
              <a:t>further information on </a:t>
            </a:r>
            <a:r>
              <a:rPr lang="en-GB" sz="1400" dirty="0"/>
              <a:t>the </a:t>
            </a:r>
            <a:r>
              <a:rPr lang="en-GB" sz="1400" dirty="0" smtClean="0"/>
              <a:t>percentage </a:t>
            </a:r>
            <a:r>
              <a:rPr lang="en-GB" sz="1400" dirty="0"/>
              <a:t>of </a:t>
            </a:r>
            <a:r>
              <a:rPr lang="en-GB" sz="1400" dirty="0" smtClean="0"/>
              <a:t>each assessment </a:t>
            </a:r>
            <a:r>
              <a:rPr lang="en-GB" sz="1400" dirty="0"/>
              <a:t>objective attributed to each question.</a:t>
            </a:r>
          </a:p>
          <a:p>
            <a:pPr marL="0" indent="0">
              <a:buNone/>
            </a:pPr>
            <a:r>
              <a:rPr lang="en-GB" sz="1400" dirty="0" smtClean="0"/>
              <a:t>The percentage given is over the whole qualification.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7051424" y="3140968"/>
            <a:ext cx="2016224" cy="11172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will always be a comparison based on a cultural or social situation with a clear thematic link between the situations and/or experiences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5580112" y="3365703"/>
            <a:ext cx="1471312" cy="333907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7" name="Rounded Rectangle 6"/>
          <p:cNvSpPr/>
          <p:nvPr/>
        </p:nvSpPr>
        <p:spPr>
          <a:xfrm>
            <a:off x="7051424" y="4886582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AO3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5796136" y="4653136"/>
            <a:ext cx="1255288" cy="48663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39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1600" b="1" dirty="0" smtClean="0"/>
          </a:p>
          <a:p>
            <a:pPr marL="0" indent="0" algn="ctr">
              <a:buNone/>
            </a:pPr>
            <a:r>
              <a:rPr lang="en-GB" sz="1800" b="1" dirty="0" smtClean="0"/>
              <a:t>Section </a:t>
            </a:r>
            <a:r>
              <a:rPr lang="en-GB" sz="1800" b="1" dirty="0"/>
              <a:t>A </a:t>
            </a:r>
            <a:r>
              <a:rPr lang="en-GB" sz="1800" b="1" dirty="0" smtClean="0"/>
              <a:t>– Child language acquisition</a:t>
            </a:r>
          </a:p>
          <a:p>
            <a:pPr marL="0" indent="0" algn="ctr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You </a:t>
            </a:r>
            <a:r>
              <a:rPr lang="en-GB" sz="1600" dirty="0"/>
              <a:t>are advised to spend no more than </a:t>
            </a:r>
            <a:r>
              <a:rPr lang="en-GB" sz="1600" dirty="0" smtClean="0"/>
              <a:t>40 </a:t>
            </a:r>
            <a:r>
              <a:rPr lang="en-GB" sz="1600" dirty="0"/>
              <a:t>minutes on this section. </a:t>
            </a: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Read </a:t>
            </a:r>
            <a:r>
              <a:rPr lang="en-GB" sz="1600" b="1" dirty="0"/>
              <a:t>Text A </a:t>
            </a:r>
            <a:r>
              <a:rPr lang="en-GB" sz="1600" dirty="0"/>
              <a:t>in your </a:t>
            </a:r>
            <a:r>
              <a:rPr lang="en-GB" sz="1600" b="1" dirty="0"/>
              <a:t>Resource Booklet </a:t>
            </a:r>
            <a:r>
              <a:rPr lang="en-GB" sz="1600" dirty="0"/>
              <a:t>and answer the following </a:t>
            </a:r>
            <a:r>
              <a:rPr lang="en-GB" sz="1600" dirty="0" smtClean="0"/>
              <a:t>question: 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>
              <a:buFont typeface="+mj-lt"/>
              <a:buAutoNum type="arabicPeriod"/>
            </a:pPr>
            <a:r>
              <a:rPr lang="en-GB" sz="1600" dirty="0"/>
              <a:t>U</a:t>
            </a:r>
            <a:r>
              <a:rPr lang="en-GB" sz="1600" dirty="0" smtClean="0"/>
              <a:t>sing  the appropriate </a:t>
            </a:r>
            <a:r>
              <a:rPr lang="en-US" sz="1600" dirty="0"/>
              <a:t>terminology to explain your findings, examine the language development stage of both participants as evidenced in the transcript. You should identify and </a:t>
            </a:r>
            <a:r>
              <a:rPr lang="en-US" sz="1600" dirty="0" err="1"/>
              <a:t>analyse</a:t>
            </a:r>
            <a:r>
              <a:rPr lang="en-US" sz="1600" dirty="0"/>
              <a:t> the phonology, grammar and meaning of their utterances. </a:t>
            </a:r>
            <a:endParaRPr lang="en-US" sz="1600" dirty="0" smtClean="0"/>
          </a:p>
          <a:p>
            <a:pPr marL="0" indent="0">
              <a:buNone/>
            </a:pPr>
            <a:r>
              <a:rPr lang="en-GB" sz="2400" dirty="0" smtClean="0"/>
              <a:t> </a:t>
            </a:r>
          </a:p>
          <a:p>
            <a:pPr marL="0" indent="0">
              <a:buNone/>
            </a:pPr>
            <a:r>
              <a:rPr lang="en-GB" sz="1600" dirty="0" smtClean="0"/>
              <a:t>       Use </a:t>
            </a:r>
            <a:r>
              <a:rPr lang="en-US" sz="1600" dirty="0"/>
              <a:t>your knowledge of theories and concepts of child language acquisition to support  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your  answer</a:t>
            </a:r>
            <a:r>
              <a:rPr lang="en-US" sz="1600" dirty="0"/>
              <a:t>. </a:t>
            </a:r>
            <a:r>
              <a:rPr lang="en-GB" sz="1600" dirty="0" smtClean="0"/>
              <a:t>				           </a:t>
            </a:r>
          </a:p>
          <a:p>
            <a:pPr marL="0" indent="0" algn="r">
              <a:buNone/>
            </a:pPr>
            <a:r>
              <a:rPr lang="en-GB" sz="1600" dirty="0" smtClean="0"/>
              <a:t> </a:t>
            </a:r>
            <a:r>
              <a:rPr lang="en-GB" sz="1600" b="1" dirty="0" smtClean="0"/>
              <a:t>[20]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</a:t>
            </a:r>
            <a:endParaRPr lang="en-GB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6965106" y="764704"/>
            <a:ext cx="2016224" cy="506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Clear guidelines are given around timings in this section.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65106" y="1325171"/>
            <a:ext cx="2016224" cy="506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text used in this question (Text A) will use the IPA.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65106" y="1841897"/>
            <a:ext cx="2016224" cy="5173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wording for this question will remain similar year on year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65107" y="2475343"/>
            <a:ext cx="2016225" cy="95410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question will always reference the “language development stage” and so will always focus on the speech of children.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4894322" y="1017892"/>
            <a:ext cx="2070784" cy="25318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1"/>
          </p:cNvCxnSpPr>
          <p:nvPr/>
        </p:nvCxnSpPr>
        <p:spPr>
          <a:xfrm flipH="1">
            <a:off x="2267745" y="2952396"/>
            <a:ext cx="4697362" cy="92570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325256" y="3921726"/>
            <a:ext cx="2505996" cy="96544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 marks / 6% of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A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10 marks / 6% of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A level. Explicit reference to theorists forms part of the AO2 mark for this question.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>
            <a:stCxn id="6" idx="1"/>
          </p:cNvCxnSpPr>
          <p:nvPr/>
        </p:nvCxnSpPr>
        <p:spPr>
          <a:xfrm flipH="1">
            <a:off x="1532062" y="1578359"/>
            <a:ext cx="5433044" cy="25318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826587" y="4293096"/>
            <a:ext cx="504056" cy="11135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5389403" y="4048152"/>
            <a:ext cx="2377701" cy="7552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Both participants in this case are children – they won’t always be and the answer must focus on the speech of the child(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 (and not CDS).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3419872" y="2780929"/>
            <a:ext cx="3158382" cy="1297039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779912" y="2027646"/>
            <a:ext cx="3218985" cy="60926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75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4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sz="1800" b="1" dirty="0" smtClean="0"/>
              <a:t>Section </a:t>
            </a:r>
            <a:r>
              <a:rPr lang="en-GB" sz="1800" b="1" dirty="0"/>
              <a:t>B</a:t>
            </a:r>
            <a:r>
              <a:rPr lang="en-GB" sz="1800" b="1" dirty="0" smtClean="0"/>
              <a:t> </a:t>
            </a:r>
            <a:r>
              <a:rPr lang="en-GB" sz="1800" b="1" dirty="0"/>
              <a:t>– L</a:t>
            </a:r>
            <a:r>
              <a:rPr lang="en-GB" sz="1800" b="1" dirty="0" smtClean="0"/>
              <a:t>anguage in the media</a:t>
            </a:r>
            <a:endParaRPr lang="en-GB" sz="1800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1600" dirty="0"/>
              <a:t>You are advised to spend </a:t>
            </a:r>
            <a:r>
              <a:rPr lang="en-GB" sz="1600" dirty="0" smtClean="0"/>
              <a:t>about 45 </a:t>
            </a:r>
            <a:r>
              <a:rPr lang="en-GB" sz="1600" dirty="0"/>
              <a:t>minutes on this section. </a:t>
            </a: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US" sz="1600" dirty="0" smtClean="0"/>
              <a:t>Read </a:t>
            </a:r>
            <a:r>
              <a:rPr lang="en-US" sz="1600" b="1" dirty="0" smtClean="0"/>
              <a:t>Text </a:t>
            </a:r>
            <a:r>
              <a:rPr lang="en-US" sz="1600" b="1" dirty="0"/>
              <a:t>B </a:t>
            </a:r>
            <a:r>
              <a:rPr lang="en-US" sz="1600" dirty="0"/>
              <a:t>in your </a:t>
            </a:r>
            <a:r>
              <a:rPr lang="en-US" sz="1600" b="1" dirty="0"/>
              <a:t>Resource Booklet </a:t>
            </a:r>
            <a:r>
              <a:rPr lang="en-US" sz="1600" dirty="0"/>
              <a:t>and answer the following question. 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endParaRPr lang="en-GB" sz="1600" dirty="0"/>
          </a:p>
          <a:p>
            <a:pPr>
              <a:buAutoNum type="arabicPeriod" startAt="2"/>
            </a:pPr>
            <a:r>
              <a:rPr lang="en-GB" sz="1600" dirty="0" smtClean="0"/>
              <a:t>Using </a:t>
            </a:r>
            <a:r>
              <a:rPr lang="en-US" sz="1600" dirty="0"/>
              <a:t>your understanding of relevant ideas and concepts, investigate how language features </a:t>
            </a:r>
            <a:r>
              <a:rPr lang="en-US" sz="1600" dirty="0" smtClean="0"/>
              <a:t>and </a:t>
            </a:r>
            <a:r>
              <a:rPr lang="en-US" sz="1600" dirty="0"/>
              <a:t>contextual factors construct meanings in this text. </a:t>
            </a:r>
            <a:endParaRPr lang="en-US" sz="1600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								</a:t>
            </a:r>
            <a:r>
              <a:rPr lang="en-GB" sz="1600" b="1" dirty="0" smtClean="0"/>
              <a:t>[24]</a:t>
            </a:r>
            <a:endParaRPr lang="en-GB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7020683" y="922151"/>
            <a:ext cx="2016224" cy="506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Clear guidelines are given around timings in this section.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20683" y="1483112"/>
            <a:ext cx="2016224" cy="8657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Text B will always be a multimodal media text – as it is multimodal candidates can analyse everything in the text, including graphology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3271197" y="1175339"/>
            <a:ext cx="3749486" cy="61554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0"/>
          </p:cNvCxnSpPr>
          <p:nvPr/>
        </p:nvCxnSpPr>
        <p:spPr>
          <a:xfrm flipH="1" flipV="1">
            <a:off x="1907706" y="3431508"/>
            <a:ext cx="1728190" cy="65991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004459" y="3954390"/>
            <a:ext cx="2016224" cy="53339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 12 marks / 6%of A level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AO3 12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marks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/ 6%of A level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>
            <a:stCxn id="6" idx="1"/>
          </p:cNvCxnSpPr>
          <p:nvPr/>
        </p:nvCxnSpPr>
        <p:spPr>
          <a:xfrm flipH="1">
            <a:off x="1494023" y="1915996"/>
            <a:ext cx="5526660" cy="57334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415073" y="4523661"/>
            <a:ext cx="2613722" cy="11772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“Relevant ideas and concepts” refers to Language &amp; Power, Language &amp; Gender and Language &amp; Technology.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Candidates do not necessarily need to reference all 3 in their answer, but explain which ideas are dominant in the representations in the text.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020683" y="4221088"/>
            <a:ext cx="813373" cy="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7020683" y="2382863"/>
            <a:ext cx="2016224" cy="70696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wording for this question will remain similar year on year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494023" y="2730203"/>
            <a:ext cx="5526660" cy="57334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2627784" y="4091424"/>
            <a:ext cx="2016224" cy="10208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Remember there are only 45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mins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for this question, so candidates do not have to write about everything in the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text,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but what they think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is significant.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644008" y="3431508"/>
            <a:ext cx="2077926" cy="1092153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4" grpId="0" animBg="1"/>
      <p:bldP spid="28" grpId="0" animBg="1"/>
      <p:bldP spid="39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69" y="208211"/>
            <a:ext cx="843528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sz="1800" b="1" dirty="0" smtClean="0"/>
              <a:t>Section </a:t>
            </a:r>
            <a:r>
              <a:rPr lang="en-GB" sz="1800" b="1" dirty="0"/>
              <a:t>C</a:t>
            </a:r>
            <a:r>
              <a:rPr lang="en-GB" sz="1800" b="1" dirty="0" smtClean="0"/>
              <a:t> –Language change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1600" dirty="0"/>
              <a:t>You are advised to spend </a:t>
            </a:r>
            <a:r>
              <a:rPr lang="en-GB" sz="1600" dirty="0" smtClean="0"/>
              <a:t>about 1 hour and 5 </a:t>
            </a:r>
            <a:r>
              <a:rPr lang="en-GB" sz="1600" dirty="0"/>
              <a:t>minutes on this section. </a:t>
            </a:r>
            <a:r>
              <a:rPr lang="en-GB" sz="1600" dirty="0" smtClean="0"/>
              <a:t>Approximately 15 </a:t>
            </a:r>
            <a:r>
              <a:rPr lang="en-GB" sz="1600" dirty="0"/>
              <a:t>minutes </a:t>
            </a:r>
            <a:r>
              <a:rPr lang="en-GB" sz="1600" dirty="0" smtClean="0"/>
              <a:t>should be spent reading </a:t>
            </a:r>
            <a:r>
              <a:rPr lang="en-GB" sz="1600" dirty="0"/>
              <a:t>and </a:t>
            </a:r>
            <a:r>
              <a:rPr lang="en-GB" sz="1600" dirty="0" smtClean="0"/>
              <a:t>preparing your answer and about 50 </a:t>
            </a:r>
            <a:r>
              <a:rPr lang="en-GB" sz="1600" dirty="0"/>
              <a:t>minutes writing your response.</a:t>
            </a:r>
          </a:p>
          <a:p>
            <a:pPr marL="0" indent="0">
              <a:buNone/>
            </a:pP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GB" sz="1600" dirty="0"/>
              <a:t>Read </a:t>
            </a:r>
            <a:r>
              <a:rPr lang="en-GB" sz="1600" b="1" dirty="0"/>
              <a:t>Text C</a:t>
            </a:r>
            <a:r>
              <a:rPr lang="en-GB" sz="1600" b="1" dirty="0" smtClean="0"/>
              <a:t> and D </a:t>
            </a:r>
            <a:r>
              <a:rPr lang="en-GB" sz="1600" dirty="0"/>
              <a:t>in your </a:t>
            </a:r>
            <a:r>
              <a:rPr lang="en-GB" sz="1600" b="1" dirty="0"/>
              <a:t>Resource Booklet </a:t>
            </a:r>
            <a:r>
              <a:rPr lang="en-GB" sz="1600" dirty="0"/>
              <a:t>and answer the following question. </a:t>
            </a:r>
          </a:p>
          <a:p>
            <a:endParaRPr lang="en-GB" sz="1600" dirty="0" smtClean="0"/>
          </a:p>
          <a:p>
            <a:endParaRPr lang="en-GB" sz="1600" dirty="0"/>
          </a:p>
          <a:p>
            <a:pPr>
              <a:buAutoNum type="arabicPeriod" startAt="2"/>
            </a:pPr>
            <a:r>
              <a:rPr lang="en-GB" sz="1600" dirty="0" smtClean="0"/>
              <a:t>Using appropriate linguistic concepts and methods, analyse the ways in which language  is used     </a:t>
            </a:r>
          </a:p>
          <a:p>
            <a:pPr marL="0" indent="0">
              <a:buNone/>
            </a:pPr>
            <a:r>
              <a:rPr lang="en-GB" sz="1600" dirty="0" smtClean="0"/>
              <a:t>        in these two texts. In your answer you should:</a:t>
            </a:r>
          </a:p>
          <a:p>
            <a:r>
              <a:rPr lang="en-GB" sz="1600" dirty="0"/>
              <a:t>e</a:t>
            </a:r>
            <a:r>
              <a:rPr lang="en-GB" sz="1600" dirty="0" smtClean="0"/>
              <a:t>xplore connections and variations between the texts</a:t>
            </a:r>
          </a:p>
          <a:p>
            <a:r>
              <a:rPr lang="en-GB" sz="1600" dirty="0"/>
              <a:t>c</a:t>
            </a:r>
            <a:r>
              <a:rPr lang="en-GB" sz="1600" dirty="0" smtClean="0"/>
              <a:t>onsider how contextual factors contribute to the construction of meaning</a:t>
            </a:r>
          </a:p>
          <a:p>
            <a:pPr marL="0" indent="0" algn="r">
              <a:buNone/>
            </a:pPr>
            <a:r>
              <a:rPr lang="en-GB" sz="1600" dirty="0" smtClean="0"/>
              <a:t> </a:t>
            </a:r>
            <a:r>
              <a:rPr lang="en-GB" sz="1600" b="1" dirty="0" smtClean="0"/>
              <a:t>[36]</a:t>
            </a:r>
            <a:endParaRPr lang="en-GB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6963278" y="1907159"/>
            <a:ext cx="2016224" cy="506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Clear guidelines are given around reading and writing times in this section.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75416" y="188640"/>
            <a:ext cx="2004086" cy="10187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Both texts will be thematically linked, but from different time periods. One of the texts used in this question will be contemporary and the other from a time after 1600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60763" y="3658089"/>
            <a:ext cx="1993202" cy="5499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wording for this question will remain similar year on year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17727" y="2325039"/>
            <a:ext cx="2004086" cy="9361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 term ‘methods’ is a reference to the patterns of language and/or linguistic features that are being employed to communicate meaning.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500291" y="1556793"/>
            <a:ext cx="3535321" cy="35772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393517" y="1682165"/>
            <a:ext cx="626253" cy="224994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035612" y="1471879"/>
            <a:ext cx="346744" cy="43528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1"/>
          </p:cNvCxnSpPr>
          <p:nvPr/>
        </p:nvCxnSpPr>
        <p:spPr>
          <a:xfrm flipH="1">
            <a:off x="5076056" y="2793091"/>
            <a:ext cx="1941671" cy="53859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5652119" y="4731190"/>
            <a:ext cx="2350193" cy="64202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 12 marks / 6% of total A level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AO3 12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marks / 6% of total A level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AO4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12 marks / 6% of total A level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1929277" y="698016"/>
            <a:ext cx="5046140" cy="1715519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995410" y="4882592"/>
            <a:ext cx="516414" cy="138596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203848" y="3573016"/>
            <a:ext cx="3856916" cy="34474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32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5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615</Words>
  <Application>Microsoft Office PowerPoint</Application>
  <PresentationFormat>On-screen Show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1_Custom Design</vt:lpstr>
      <vt:lpstr>PowerPoint Presentation</vt:lpstr>
      <vt:lpstr>Guidance</vt:lpstr>
      <vt:lpstr>PowerPoint Presentation</vt:lpstr>
      <vt:lpstr>PowerPoint Presentation</vt:lpstr>
      <vt:lpstr>PowerPoint Presentation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English Language H47002 interactive SAM</dc:title>
  <dc:creator>OCR</dc:creator>
  <cp:keywords>English, Language, Child language, Language in the media, Language change</cp:keywords>
  <cp:lastModifiedBy>Edward Stokes</cp:lastModifiedBy>
  <cp:revision>39</cp:revision>
  <dcterms:created xsi:type="dcterms:W3CDTF">2015-10-07T12:54:48Z</dcterms:created>
  <dcterms:modified xsi:type="dcterms:W3CDTF">2016-08-26T10:00:23Z</dcterms:modified>
</cp:coreProperties>
</file>