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phie Maloney" initials="SM" lastIdx="1" clrIdx="0"/>
  <p:cmAuthor id="1" name="Alix Boyes" initials="AB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C246"/>
    <a:srgbClr val="5C9330"/>
    <a:srgbClr val="3CB668"/>
    <a:srgbClr val="2A7F49"/>
    <a:srgbClr val="369D5C"/>
    <a:srgbClr val="9BD19A"/>
    <a:srgbClr val="76D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3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0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7F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9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22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1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8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6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7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79512" y="5805264"/>
            <a:ext cx="172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© OCR 2015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0708"/>
            <a:ext cx="9144000" cy="82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5C933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r.org.uk/Images/171432-unit-h472-1-drama-and-poetry-pre-1900-sample-assessment-material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501008"/>
            <a:ext cx="360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H070 Topic Title</a:t>
            </a:r>
            <a:endParaRPr lang="en-GB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928" y="3653408"/>
            <a:ext cx="360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H470 </a:t>
            </a:r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 Title</a:t>
            </a:r>
            <a:endParaRPr lang="en-GB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687"/>
            <a:ext cx="9144000" cy="6859037"/>
          </a:xfrm>
        </p:spPr>
      </p:pic>
      <p:sp>
        <p:nvSpPr>
          <p:cNvPr id="7" name="TextBox 9"/>
          <p:cNvSpPr txBox="1"/>
          <p:nvPr/>
        </p:nvSpPr>
        <p:spPr>
          <a:xfrm>
            <a:off x="475928" y="3547175"/>
            <a:ext cx="360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H472/01</a:t>
            </a:r>
            <a:r>
              <a:rPr lang="en-GB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b="1" dirty="0" smtClean="0">
                <a:solidFill>
                  <a:schemeClr val="bg1"/>
                </a:solidFill>
              </a:rPr>
              <a:t>Drama </a:t>
            </a:r>
            <a:r>
              <a:rPr lang="en-GB" sz="2600" b="1" dirty="0">
                <a:solidFill>
                  <a:schemeClr val="bg1"/>
                </a:solidFill>
              </a:rPr>
              <a:t>and poetry pre-1900 </a:t>
            </a:r>
            <a:endParaRPr lang="en-GB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8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 smtClean="0"/>
              <a:t>This guide is designed to take you through the H472/01 OCR A Level English Literature exam paper.  Our aim is to explain how candidates should approach each paper and how marks are awarded to the different questions.  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>The advice given is the same for all questions across all of the set texts as question wording and structure is consistent. </a:t>
            </a: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The orange text boxes offer further explanation of the questions on the exam paper.</a:t>
            </a:r>
          </a:p>
          <a:p>
            <a:pPr marL="0" indent="0">
              <a:buNone/>
            </a:pPr>
            <a:r>
              <a:rPr lang="en-GB" sz="1400" dirty="0" smtClean="0"/>
              <a:t>They offer guidance on the wording of questions and what candidates should do </a:t>
            </a:r>
          </a:p>
          <a:p>
            <a:pPr marL="0" indent="0">
              <a:buNone/>
            </a:pPr>
            <a:r>
              <a:rPr lang="en-GB" sz="1400" dirty="0" smtClean="0"/>
              <a:t>in response to them.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The green text boxes focus on the awarding of marks for each question.  They give </a:t>
            </a:r>
          </a:p>
          <a:p>
            <a:pPr marL="0" indent="0">
              <a:buNone/>
            </a:pPr>
            <a:r>
              <a:rPr lang="en-GB" sz="1400" dirty="0" smtClean="0"/>
              <a:t>further information on </a:t>
            </a:r>
            <a:r>
              <a:rPr lang="en-GB" sz="1400" dirty="0"/>
              <a:t>the </a:t>
            </a:r>
            <a:r>
              <a:rPr lang="en-GB" sz="1400" dirty="0" smtClean="0"/>
              <a:t>percentage weighting </a:t>
            </a:r>
            <a:r>
              <a:rPr lang="en-GB" sz="1400" dirty="0"/>
              <a:t>of </a:t>
            </a:r>
            <a:r>
              <a:rPr lang="en-GB" sz="1400" dirty="0" smtClean="0"/>
              <a:t>each assessment objective attributed </a:t>
            </a:r>
          </a:p>
          <a:p>
            <a:pPr marL="0" indent="0">
              <a:buNone/>
            </a:pPr>
            <a:r>
              <a:rPr lang="en-GB" sz="1400" dirty="0" smtClean="0"/>
              <a:t>to each question.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7113067" y="2924944"/>
            <a:ext cx="2016224" cy="11172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E.g. “This will always be a comparison based on a cultural or social situation with a clear thematic link between the situations and/or experiences.”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320979" y="3284984"/>
            <a:ext cx="792088" cy="54586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7" name="Rounded Rectangle 6"/>
          <p:cNvSpPr/>
          <p:nvPr/>
        </p:nvSpPr>
        <p:spPr>
          <a:xfrm>
            <a:off x="7020272" y="4947045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E.g. AO3 (5%)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6221164" y="4869160"/>
            <a:ext cx="799108" cy="331073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9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56" y="480276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500" b="1" dirty="0"/>
              <a:t>Section </a:t>
            </a:r>
            <a:r>
              <a:rPr lang="en-GB" sz="1500" b="1" dirty="0" smtClean="0"/>
              <a:t>1</a:t>
            </a:r>
            <a:endParaRPr lang="en-GB" sz="1500" b="1" dirty="0"/>
          </a:p>
          <a:p>
            <a:pPr marL="0" indent="0" algn="ctr">
              <a:buNone/>
            </a:pPr>
            <a:r>
              <a:rPr lang="en-GB" sz="1500" b="1" dirty="0" smtClean="0"/>
              <a:t>Shakespeare</a:t>
            </a:r>
          </a:p>
          <a:p>
            <a:pPr marL="0" indent="0" algn="ctr">
              <a:buNone/>
            </a:pPr>
            <a:endParaRPr lang="en-GB" sz="1400" b="1" dirty="0" smtClean="0"/>
          </a:p>
          <a:p>
            <a:pPr marL="0" indent="0" algn="ctr">
              <a:buNone/>
            </a:pPr>
            <a:r>
              <a:rPr lang="en-US" sz="1400" dirty="0"/>
              <a:t>Answer</a:t>
            </a:r>
            <a:r>
              <a:rPr lang="en-US" sz="1400" b="1" dirty="0"/>
              <a:t> one </a:t>
            </a:r>
            <a:r>
              <a:rPr lang="en-US" sz="1400" dirty="0"/>
              <a:t>question, </a:t>
            </a:r>
            <a:r>
              <a:rPr lang="en-US" sz="1400" b="1" dirty="0"/>
              <a:t>both parts (a) and (b)</a:t>
            </a:r>
            <a:r>
              <a:rPr lang="en-US" sz="1400" dirty="0"/>
              <a:t>, from this section. You should spend about 1 hour and 15 minutes on this section.</a:t>
            </a:r>
            <a:endParaRPr lang="en-GB" sz="1400" b="1" dirty="0"/>
          </a:p>
          <a:p>
            <a:pPr>
              <a:buAutoNum type="arabicPlain"/>
            </a:pPr>
            <a:r>
              <a:rPr lang="en-GB" sz="1400" b="1" i="1" dirty="0" smtClean="0"/>
              <a:t>Coriolanus</a:t>
            </a:r>
          </a:p>
          <a:p>
            <a:pPr>
              <a:buAutoNum type="alphaLcParenBoth"/>
            </a:pPr>
            <a:r>
              <a:rPr lang="en-US" sz="1400" dirty="0" smtClean="0"/>
              <a:t>Discuss </a:t>
            </a:r>
            <a:r>
              <a:rPr lang="en-US" sz="1400" dirty="0"/>
              <a:t>the following passage from Act 2 Scene 2, exploring Shakespeare’s </a:t>
            </a:r>
            <a:r>
              <a:rPr lang="en-US" sz="1400" dirty="0">
                <a:solidFill>
                  <a:srgbClr val="92D050"/>
                </a:solidFill>
              </a:rPr>
              <a:t>use of language and dramatic effects</a:t>
            </a:r>
            <a:r>
              <a:rPr lang="en-US" sz="1400" b="1" dirty="0" smtClean="0"/>
              <a:t>.                                                                                                                                </a:t>
            </a:r>
            <a:endParaRPr lang="en-US" sz="1400" b="1" dirty="0"/>
          </a:p>
          <a:p>
            <a:pPr marL="0" indent="0">
              <a:buNone/>
            </a:pPr>
            <a:r>
              <a:rPr lang="en-US" sz="1400" b="1" dirty="0" smtClean="0"/>
              <a:t>								[</a:t>
            </a:r>
            <a:r>
              <a:rPr lang="en-US" sz="1400" b="1" dirty="0"/>
              <a:t>15</a:t>
            </a:r>
            <a:r>
              <a:rPr lang="en-US" sz="1400" b="1" dirty="0" smtClean="0"/>
              <a:t>]</a:t>
            </a:r>
            <a:endParaRPr lang="en-US" sz="1400" b="1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GB" sz="1400" b="1" dirty="0" smtClean="0"/>
              <a:t>*In </a:t>
            </a:r>
            <a:r>
              <a:rPr lang="en-GB" sz="1400" b="1" dirty="0" smtClean="0">
                <a:hlinkClick r:id="rId2"/>
              </a:rPr>
              <a:t>the paper</a:t>
            </a:r>
            <a:r>
              <a:rPr lang="en-GB" sz="1400" b="1" dirty="0" smtClean="0"/>
              <a:t>, the extract will be printed underneath this question.</a:t>
            </a:r>
            <a:endParaRPr lang="en-GB" sz="1400" b="1" dirty="0"/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r>
              <a:rPr lang="en-GB" sz="1400" b="1" dirty="0" smtClean="0"/>
              <a:t>						</a:t>
            </a:r>
            <a:endParaRPr lang="en-GB" sz="1400" dirty="0"/>
          </a:p>
        </p:txBody>
      </p:sp>
      <p:sp>
        <p:nvSpPr>
          <p:cNvPr id="31" name="Rounded Rectangle 30"/>
          <p:cNvSpPr/>
          <p:nvPr/>
        </p:nvSpPr>
        <p:spPr>
          <a:xfrm>
            <a:off x="6660232" y="2521623"/>
            <a:ext cx="2016224" cy="8130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task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this question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will be similar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year, but will vary depending on the extract that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is chosen.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4355976" y="2269465"/>
            <a:ext cx="2304256" cy="587482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1503196" y="97304"/>
            <a:ext cx="2016224" cy="7394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must answer a compulsory two part question on their set text.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411760" y="836712"/>
            <a:ext cx="792088" cy="504056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549802" y="272116"/>
            <a:ext cx="2016224" cy="5823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should split their time equally between part (a) and part (b).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553202" y="854436"/>
            <a:ext cx="0" cy="416165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7024264" y="3829809"/>
            <a:ext cx="2016224" cy="792087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Assessment Objective weightings for this question: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AO2: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AO1: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644008" y="3514631"/>
            <a:ext cx="2016224" cy="63035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indicates to students that AO2 is the dominant assessment objective for this question. 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156176" y="2382479"/>
            <a:ext cx="894949" cy="1114658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7956376" y="2856946"/>
            <a:ext cx="9250" cy="955369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4493809" y="3499369"/>
            <a:ext cx="1518351" cy="4725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extract will be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approximately 35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– 65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lines long.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>
            <a:stCxn id="21" idx="1"/>
          </p:cNvCxnSpPr>
          <p:nvPr/>
        </p:nvCxnSpPr>
        <p:spPr>
          <a:xfrm flipH="1" flipV="1">
            <a:off x="2505125" y="3192269"/>
            <a:ext cx="1988684" cy="543362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28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1" grpId="0" animBg="1"/>
      <p:bldP spid="18" grpId="0" animBg="1"/>
      <p:bldP spid="24" grpId="0" animBg="1"/>
      <p:bldP spid="25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56" y="480276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500" b="1" dirty="0"/>
              <a:t>Section </a:t>
            </a:r>
            <a:r>
              <a:rPr lang="en-GB" sz="1500" b="1" dirty="0" smtClean="0"/>
              <a:t>1</a:t>
            </a:r>
            <a:endParaRPr lang="en-GB" sz="1500" b="1" dirty="0"/>
          </a:p>
          <a:p>
            <a:pPr marL="0" indent="0" algn="ctr">
              <a:buNone/>
            </a:pPr>
            <a:r>
              <a:rPr lang="en-GB" sz="1500" b="1" dirty="0" smtClean="0"/>
              <a:t>Shakespeare</a:t>
            </a:r>
          </a:p>
          <a:p>
            <a:pPr marL="0" indent="0" algn="ctr">
              <a:buNone/>
            </a:pPr>
            <a:endParaRPr lang="en-GB" sz="1400" b="1" dirty="0" smtClean="0"/>
          </a:p>
          <a:p>
            <a:pPr marL="0" indent="0" algn="ctr">
              <a:buNone/>
            </a:pPr>
            <a:r>
              <a:rPr lang="en-US" sz="1400" dirty="0"/>
              <a:t>Answer</a:t>
            </a:r>
            <a:r>
              <a:rPr lang="en-US" sz="1400" b="1" dirty="0"/>
              <a:t> one </a:t>
            </a:r>
            <a:r>
              <a:rPr lang="en-US" sz="1400" dirty="0"/>
              <a:t>question, </a:t>
            </a:r>
            <a:r>
              <a:rPr lang="en-US" sz="1400" b="1" dirty="0"/>
              <a:t>both parts (a) and (b)</a:t>
            </a:r>
            <a:r>
              <a:rPr lang="en-US" sz="1400" dirty="0"/>
              <a:t>, from this section. You should spend about 1 hour and 15 minutes on this section.</a:t>
            </a:r>
            <a:endParaRPr lang="en-GB" sz="1400" b="1" dirty="0"/>
          </a:p>
          <a:p>
            <a:pPr>
              <a:buAutoNum type="arabicPlain"/>
            </a:pPr>
            <a:r>
              <a:rPr lang="en-GB" sz="1400" b="1" i="1" dirty="0" smtClean="0"/>
              <a:t>Coriolanus</a:t>
            </a:r>
          </a:p>
          <a:p>
            <a:pPr marL="0" indent="0">
              <a:buNone/>
            </a:pPr>
            <a:endParaRPr lang="en-GB" sz="1400" b="1" i="1" dirty="0" smtClean="0"/>
          </a:p>
          <a:p>
            <a:pPr>
              <a:buAutoNum type="alphaLcParenBoth" startAt="2"/>
            </a:pPr>
            <a:r>
              <a:rPr lang="en-US" sz="1400" dirty="0" smtClean="0">
                <a:solidFill>
                  <a:srgbClr val="F69240"/>
                </a:solidFill>
              </a:rPr>
              <a:t>‘</a:t>
            </a:r>
            <a:r>
              <a:rPr lang="en-US" sz="1400" dirty="0">
                <a:solidFill>
                  <a:srgbClr val="F69240"/>
                </a:solidFill>
              </a:rPr>
              <a:t>More a victim of his own arrogance than of political plotting.’ </a:t>
            </a:r>
            <a:endParaRPr lang="en-US" sz="1400" dirty="0" smtClean="0">
              <a:solidFill>
                <a:srgbClr val="F69240"/>
              </a:solidFill>
            </a:endParaRPr>
          </a:p>
          <a:p>
            <a:pPr>
              <a:buAutoNum type="alphaLcParenBoth" startAt="2"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>
                <a:solidFill>
                  <a:srgbClr val="F69240"/>
                </a:solidFill>
              </a:rPr>
              <a:t>Using </a:t>
            </a:r>
            <a:r>
              <a:rPr lang="en-US" sz="1400" dirty="0">
                <a:solidFill>
                  <a:srgbClr val="F69240"/>
                </a:solidFill>
              </a:rPr>
              <a:t>your knowledge of the play as a whole</a:t>
            </a:r>
            <a:r>
              <a:rPr lang="en-US" sz="1400" dirty="0"/>
              <a:t>, show how far you agree with </a:t>
            </a:r>
            <a:r>
              <a:rPr lang="en-US" sz="1400" dirty="0">
                <a:solidFill>
                  <a:srgbClr val="F69240"/>
                </a:solidFill>
              </a:rPr>
              <a:t>this view of the character Coriolanus. </a:t>
            </a:r>
            <a:endParaRPr lang="en-US" sz="1400" dirty="0" smtClean="0">
              <a:solidFill>
                <a:srgbClr val="F69240"/>
              </a:solidFill>
            </a:endParaRP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Remember </a:t>
            </a:r>
            <a:r>
              <a:rPr lang="en-US" sz="1400" dirty="0"/>
              <a:t>to support your answer with </a:t>
            </a:r>
            <a:r>
              <a:rPr lang="en-US" sz="1400" dirty="0">
                <a:solidFill>
                  <a:srgbClr val="B7D448"/>
                </a:solidFill>
              </a:rPr>
              <a:t>reference to different interpretations</a:t>
            </a:r>
            <a:r>
              <a:rPr lang="en-US" sz="1400" dirty="0"/>
              <a:t>.</a:t>
            </a:r>
            <a:r>
              <a:rPr lang="en-US" sz="1400" b="1" dirty="0"/>
              <a:t> </a:t>
            </a:r>
            <a:r>
              <a:rPr lang="en-US" sz="1400" b="1" dirty="0" smtClean="0"/>
              <a:t>		        [</a:t>
            </a:r>
            <a:r>
              <a:rPr lang="en-US" sz="1400" b="1" dirty="0"/>
              <a:t>15]</a:t>
            </a:r>
            <a:endParaRPr lang="en-US" sz="1400" b="1" dirty="0" smtClean="0"/>
          </a:p>
          <a:p>
            <a:pPr marL="0" indent="0" algn="r">
              <a:buNone/>
            </a:pPr>
            <a:endParaRPr lang="en-US" sz="1400" b="1" dirty="0"/>
          </a:p>
          <a:p>
            <a:pPr marL="0" indent="0" algn="r">
              <a:buNone/>
            </a:pPr>
            <a:r>
              <a:rPr lang="en-US" sz="1400" b="1" dirty="0" smtClean="0"/>
              <a:t>[30]</a:t>
            </a:r>
            <a:endParaRPr lang="en-US" sz="1400" b="1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r>
              <a:rPr lang="en-GB" sz="1400" b="1" dirty="0" smtClean="0"/>
              <a:t>						</a:t>
            </a:r>
            <a:endParaRPr lang="en-GB" sz="1400" dirty="0"/>
          </a:p>
        </p:txBody>
      </p:sp>
      <p:sp>
        <p:nvSpPr>
          <p:cNvPr id="51" name="Rounded Rectangle 50"/>
          <p:cNvSpPr/>
          <p:nvPr/>
        </p:nvSpPr>
        <p:spPr>
          <a:xfrm>
            <a:off x="1907704" y="206224"/>
            <a:ext cx="2016224" cy="7394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must answer a compulsory two part question on their set text – this slide is an example of part (b).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915816" y="945632"/>
            <a:ext cx="720080" cy="416165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660232" y="358543"/>
            <a:ext cx="2210768" cy="5823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should split their time equally between part (a) and part (b).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862888" y="945632"/>
            <a:ext cx="0" cy="416165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801210" y="3930674"/>
            <a:ext cx="2161880" cy="100748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Assessment Objective weightings for this question: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AO1: 50%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AO5: 50%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713552" y="3056037"/>
            <a:ext cx="2298671" cy="63035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instruction reminds students that AO5 is assessed in this part of the question. 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>
            <a:stCxn id="25" idx="1"/>
          </p:cNvCxnSpPr>
          <p:nvPr/>
        </p:nvCxnSpPr>
        <p:spPr>
          <a:xfrm flipH="1">
            <a:off x="5040368" y="3371215"/>
            <a:ext cx="1673184" cy="201801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2448176" y="3927428"/>
            <a:ext cx="2016224" cy="5823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reminds students that they should range across the whole text.</a:t>
            </a:r>
          </a:p>
        </p:txBody>
      </p:sp>
      <p:cxnSp>
        <p:nvCxnSpPr>
          <p:cNvPr id="30" name="Straight Arrow Connector 29"/>
          <p:cNvCxnSpPr>
            <a:stCxn id="29" idx="0"/>
          </p:cNvCxnSpPr>
          <p:nvPr/>
        </p:nvCxnSpPr>
        <p:spPr>
          <a:xfrm flipH="1" flipV="1">
            <a:off x="3347864" y="3095443"/>
            <a:ext cx="108424" cy="831985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0"/>
          </p:cNvCxnSpPr>
          <p:nvPr/>
        </p:nvCxnSpPr>
        <p:spPr>
          <a:xfrm flipV="1">
            <a:off x="5509943" y="2910457"/>
            <a:ext cx="708292" cy="783065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6660231" y="1700807"/>
            <a:ext cx="2298671" cy="7599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There will always be a proposition at the head of the question but it will change for each exam.</a:t>
            </a:r>
          </a:p>
        </p:txBody>
      </p:sp>
      <p:cxnSp>
        <p:nvCxnSpPr>
          <p:cNvPr id="37" name="Straight Arrow Connector 36"/>
          <p:cNvCxnSpPr>
            <a:stCxn id="36" idx="1"/>
          </p:cNvCxnSpPr>
          <p:nvPr/>
        </p:nvCxnSpPr>
        <p:spPr>
          <a:xfrm flipH="1">
            <a:off x="5580112" y="2080780"/>
            <a:ext cx="1080119" cy="26810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7892398" y="3693522"/>
            <a:ext cx="293677" cy="291160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943150" y="4646330"/>
            <a:ext cx="1671188" cy="63035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Total mark for both part (a) and part (b)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899832" y="4149081"/>
            <a:ext cx="1272568" cy="497249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4501831" y="3693522"/>
            <a:ext cx="2016224" cy="6706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part of the question is variable and will change for each exam.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63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8" grpId="0" animBg="1"/>
      <p:bldP spid="24" grpId="0" animBg="1"/>
      <p:bldP spid="25" grpId="0" animBg="1"/>
      <p:bldP spid="29" grpId="0" animBg="1"/>
      <p:bldP spid="36" grpId="0" animBg="1"/>
      <p:bldP spid="34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1925" y="910094"/>
            <a:ext cx="75608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Section 2 </a:t>
            </a:r>
          </a:p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Drama and poetry pre-1900</a:t>
            </a:r>
          </a:p>
          <a:p>
            <a:endParaRPr lang="en-GB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Answer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question from this section. You should spend about 1 hour and 15 minutes on this section.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971602" y="2744924"/>
            <a:ext cx="1440158" cy="25202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411760" y="2331673"/>
            <a:ext cx="2776207" cy="6652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There will always be six questions to choose from in this section and students must answer one. 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867589" y="3928483"/>
            <a:ext cx="2016224" cy="127845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Assessment Objective weightings for this question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AO3 – 50% 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AO4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– 25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AO1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– 12.5% 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AO5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– 12.5%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0981" y="2827339"/>
            <a:ext cx="820891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‘Forbidden tastes are sweetest.’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solidFill>
                  <a:srgbClr val="F692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400" dirty="0">
                <a:solidFill>
                  <a:srgbClr val="F692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light of this view, consider ways in which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writers explore the attraction of that which is forbidden.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your answer, compare one drama text and one poetry text from the above lists.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30]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089031" y="404664"/>
            <a:ext cx="2776207" cy="6652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Section 1 and 2 carry equal marks so students are advised to spend 1 hour and 15 minutes on each section.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6451388" y="1069943"/>
            <a:ext cx="1025745" cy="511979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669860" y="2334673"/>
            <a:ext cx="2776207" cy="5362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first part of the question will be similarly worded each year.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3979474" y="2852936"/>
            <a:ext cx="1690386" cy="655995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540981" y="4299576"/>
            <a:ext cx="2776207" cy="5362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rubric about comparing one drama text with one poetry text is fixed and will remain in place.</a:t>
            </a:r>
          </a:p>
        </p:txBody>
      </p:sp>
      <p:cxnSp>
        <p:nvCxnSpPr>
          <p:cNvPr id="38" name="Straight Arrow Connector 37"/>
          <p:cNvCxnSpPr>
            <a:stCxn id="37" idx="0"/>
          </p:cNvCxnSpPr>
          <p:nvPr/>
        </p:nvCxnSpPr>
        <p:spPr>
          <a:xfrm flipV="1">
            <a:off x="1929085" y="4005064"/>
            <a:ext cx="0" cy="294512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2743815" y="5005243"/>
            <a:ext cx="2776207" cy="5362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part of the question is variable and will change each year.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4283968" y="3760877"/>
            <a:ext cx="2167420" cy="1244366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2555777" y="3356993"/>
            <a:ext cx="1728191" cy="164825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883813" y="4509120"/>
            <a:ext cx="388952" cy="0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83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6" grpId="0" animBg="1"/>
      <p:bldP spid="35" grpId="0" animBg="1"/>
      <p:bldP spid="37" grpId="0" animBg="1"/>
      <p:bldP spid="41" grpId="0" animBg="1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710</Words>
  <Application>Microsoft Office PowerPoint</Application>
  <PresentationFormat>On-screen Show (4:3)</PresentationFormat>
  <Paragraphs>95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1_Custom Design</vt:lpstr>
      <vt:lpstr>PowerPoint Presentation</vt:lpstr>
      <vt:lpstr>Guidance</vt:lpstr>
      <vt:lpstr>PowerPoint Presentation</vt:lpstr>
      <vt:lpstr>PowerPoint Presentation</vt:lpstr>
      <vt:lpstr>PowerPoint Presentation</vt:lpstr>
    </vt:vector>
  </TitlesOfParts>
  <Company>Cambridge Assessment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English Literature H47201 interactive SAM</dc:title>
  <dc:creator>OCR</dc:creator>
  <cp:keywords>English, Literature, Shakespeare, Poetry</cp:keywords>
  <cp:lastModifiedBy>Edward Stokes</cp:lastModifiedBy>
  <cp:revision>28</cp:revision>
  <dcterms:created xsi:type="dcterms:W3CDTF">2015-10-07T12:54:48Z</dcterms:created>
  <dcterms:modified xsi:type="dcterms:W3CDTF">2016-08-08T12:48:56Z</dcterms:modified>
</cp:coreProperties>
</file>