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phie Maloney" initials="SM" lastIdx="1" clrIdx="0"/>
  <p:cmAuthor id="1" name="Alix Boyes" initials="A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46"/>
    <a:srgbClr val="5C9330"/>
    <a:srgbClr val="3CB668"/>
    <a:srgbClr val="2A7F49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13312-4DBE-454D-A20B-D254D75E7711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D24B3-FA72-4F5C-8415-A5E53FCCD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6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C7FAB-3DD3-4748-AB30-3B79A042E5D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44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7F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2015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0708"/>
            <a:ext cx="9144000" cy="8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C933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H070 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928" y="36534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H470 </a:t>
            </a:r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87"/>
            <a:ext cx="9144000" cy="6859037"/>
          </a:xfrm>
        </p:spPr>
      </p:pic>
      <p:sp>
        <p:nvSpPr>
          <p:cNvPr id="7" name="TextBox 9"/>
          <p:cNvSpPr txBox="1"/>
          <p:nvPr/>
        </p:nvSpPr>
        <p:spPr>
          <a:xfrm>
            <a:off x="475928" y="3547175"/>
            <a:ext cx="36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H472/02</a:t>
            </a:r>
            <a:r>
              <a:rPr lang="en-GB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 smtClean="0">
                <a:solidFill>
                  <a:schemeClr val="bg1"/>
                </a:solidFill>
              </a:rPr>
              <a:t>Comparative </a:t>
            </a:r>
            <a:r>
              <a:rPr lang="en-GB" sz="2600" b="1" dirty="0">
                <a:solidFill>
                  <a:schemeClr val="bg1"/>
                </a:solidFill>
              </a:rPr>
              <a:t>and contextual study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This guide is designed to take you through the H472/02 OCR A Level English Literature exam paper.  Our aim is to explain how candidates should approach each paper and how marks are awarded to the different questions. 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The advice given is the same for all questions across all of the set texts as question wording and structure is consistent. </a:t>
            </a: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orange text boxes offer further explanation of the questions on the exam paper.</a:t>
            </a:r>
          </a:p>
          <a:p>
            <a:pPr marL="0" indent="0">
              <a:buNone/>
            </a:pPr>
            <a:r>
              <a:rPr lang="en-GB" sz="1400" dirty="0" smtClean="0"/>
              <a:t>They offer guidance on the wording of questions and what candidates should do </a:t>
            </a:r>
          </a:p>
          <a:p>
            <a:pPr marL="0" indent="0">
              <a:buNone/>
            </a:pPr>
            <a:r>
              <a:rPr lang="en-GB" sz="1400" dirty="0" smtClean="0"/>
              <a:t>in response to them.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 smtClean="0"/>
              <a:t>further information on </a:t>
            </a:r>
            <a:r>
              <a:rPr lang="en-GB" sz="1400" dirty="0"/>
              <a:t>the </a:t>
            </a:r>
            <a:r>
              <a:rPr lang="en-GB" sz="1400" dirty="0" smtClean="0"/>
              <a:t>percentage weighting </a:t>
            </a:r>
            <a:r>
              <a:rPr lang="en-GB" sz="1400" dirty="0"/>
              <a:t>of </a:t>
            </a:r>
            <a:r>
              <a:rPr lang="en-GB" sz="1400" dirty="0" smtClean="0"/>
              <a:t>each assessment objective attributed </a:t>
            </a:r>
          </a:p>
          <a:p>
            <a:pPr marL="0" indent="0">
              <a:buNone/>
            </a:pPr>
            <a:r>
              <a:rPr lang="en-GB" sz="1400" dirty="0" smtClean="0"/>
              <a:t>to each question.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7127776" y="2780928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E.g. “This will always be a comparison based on a cultural or social situation with a clear thematic link between the situations and/or experiences.”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68820" y="3072013"/>
            <a:ext cx="656004" cy="30545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20272" y="4950118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E.g. AO3 (35%)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330739" y="4778334"/>
            <a:ext cx="689533" cy="424972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5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479739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r>
              <a:rPr lang="en-GB" sz="1400" b="1" dirty="0"/>
              <a:t>Women in Literature</a:t>
            </a:r>
            <a:endParaRPr lang="en-GB" sz="1400" b="1" dirty="0" smtClean="0"/>
          </a:p>
          <a:p>
            <a:pPr marL="0" indent="0">
              <a:buNone/>
            </a:pPr>
            <a:r>
              <a:rPr lang="en-US" sz="1400" dirty="0"/>
              <a:t>Answer </a:t>
            </a:r>
            <a:r>
              <a:rPr lang="en-US" sz="1400" dirty="0" smtClean="0"/>
              <a:t>Question 7.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Then </a:t>
            </a:r>
            <a:r>
              <a:rPr lang="en-US" sz="1400" dirty="0"/>
              <a:t>answer </a:t>
            </a:r>
            <a:r>
              <a:rPr lang="en-US" sz="1400" b="1" dirty="0" smtClean="0"/>
              <a:t>one question </a:t>
            </a:r>
            <a:r>
              <a:rPr lang="en-US" sz="1400" dirty="0" smtClean="0"/>
              <a:t>from </a:t>
            </a:r>
            <a:r>
              <a:rPr lang="en-US" sz="1400" b="1" dirty="0" smtClean="0"/>
              <a:t>8 (a</a:t>
            </a:r>
            <a:r>
              <a:rPr lang="en-US" sz="1400" b="1" dirty="0"/>
              <a:t>)</a:t>
            </a:r>
            <a:r>
              <a:rPr lang="en-US" sz="1400" dirty="0"/>
              <a:t>,</a:t>
            </a:r>
            <a:r>
              <a:rPr lang="en-US" sz="1400" b="1" dirty="0"/>
              <a:t> </a:t>
            </a:r>
            <a:r>
              <a:rPr lang="en-US" sz="1400" b="1" dirty="0" smtClean="0"/>
              <a:t>8 (b</a:t>
            </a:r>
            <a:r>
              <a:rPr lang="en-US" sz="1400" b="1" dirty="0"/>
              <a:t>) </a:t>
            </a:r>
            <a:r>
              <a:rPr lang="en-US" sz="1400" dirty="0"/>
              <a:t>or </a:t>
            </a:r>
            <a:r>
              <a:rPr lang="en-US" sz="1400" b="1" dirty="0" smtClean="0"/>
              <a:t>8 (c)</a:t>
            </a:r>
            <a:r>
              <a:rPr lang="en-US" sz="1400" dirty="0" smtClean="0"/>
              <a:t>.</a:t>
            </a:r>
            <a:r>
              <a:rPr lang="en-US" sz="1400" b="1" dirty="0" smtClean="0"/>
              <a:t> </a:t>
            </a:r>
            <a:r>
              <a:rPr lang="en-US" sz="1400" dirty="0" smtClean="0"/>
              <a:t>You </a:t>
            </a:r>
            <a:r>
              <a:rPr lang="en-US" sz="1400" dirty="0"/>
              <a:t>should spend </a:t>
            </a:r>
            <a:r>
              <a:rPr lang="en-US" sz="1400" dirty="0" smtClean="0"/>
              <a:t>1 hour </a:t>
            </a:r>
            <a:r>
              <a:rPr lang="en-US" sz="1400" dirty="0"/>
              <a:t>and </a:t>
            </a:r>
            <a:r>
              <a:rPr lang="en-US" sz="1400" dirty="0" smtClean="0"/>
              <a:t>15 minutes </a:t>
            </a:r>
            <a:r>
              <a:rPr lang="en-US" sz="1400" dirty="0"/>
              <a:t>on each </a:t>
            </a:r>
          </a:p>
          <a:p>
            <a:pPr marL="0" indent="0">
              <a:buNone/>
            </a:pPr>
            <a:r>
              <a:rPr lang="en-US" sz="1400" dirty="0"/>
              <a:t>question.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7</a:t>
            </a:r>
            <a:r>
              <a:rPr lang="en-US" sz="1400" dirty="0"/>
              <a:t> </a:t>
            </a:r>
            <a:r>
              <a:rPr lang="en-US" sz="1400" dirty="0" smtClean="0"/>
              <a:t>Write </a:t>
            </a:r>
            <a:r>
              <a:rPr lang="en-US" sz="1400" dirty="0"/>
              <a:t>a critical appreciation of the passage, relating your discussion to your reading </a:t>
            </a:r>
            <a:r>
              <a:rPr lang="en-US" sz="1400" dirty="0" smtClean="0"/>
              <a:t>concerning Women </a:t>
            </a:r>
            <a:r>
              <a:rPr lang="en-US" sz="1400" dirty="0"/>
              <a:t>in </a:t>
            </a:r>
            <a:r>
              <a:rPr lang="en-US" sz="1400" dirty="0" smtClean="0"/>
              <a:t>Literature. </a:t>
            </a:r>
          </a:p>
          <a:p>
            <a:pPr marL="0" indent="0" algn="r">
              <a:buNone/>
            </a:pPr>
            <a:r>
              <a:rPr lang="en-US" sz="1400" b="1" dirty="0" smtClean="0"/>
              <a:t>[30]</a:t>
            </a:r>
          </a:p>
          <a:p>
            <a:pPr marL="0" indent="0">
              <a:buNone/>
            </a:pPr>
            <a:r>
              <a:rPr lang="en-US" sz="1400" i="1" dirty="0" smtClean="0"/>
              <a:t>……….Dear</a:t>
            </a:r>
            <a:r>
              <a:rPr lang="en-US" sz="1400" i="1" dirty="0"/>
              <a:t>, dear! Let me request that in future you will keep them decent at </a:t>
            </a:r>
            <a:r>
              <a:rPr lang="en-US" sz="1400" i="1" dirty="0" smtClean="0"/>
              <a:t>least</a:t>
            </a:r>
            <a:r>
              <a:rPr lang="en-US" sz="1400" i="1" dirty="0"/>
              <a:t>!’ so </a:t>
            </a:r>
            <a:r>
              <a:rPr lang="en-US" sz="1400" i="1" dirty="0" smtClean="0"/>
              <a:t>saying</a:t>
            </a:r>
            <a:r>
              <a:rPr lang="en-US" sz="1400" i="1" dirty="0"/>
              <a:t>, he turned away, and continued his ride up to the house. This was Mr. Bloomfield. I </a:t>
            </a:r>
            <a:r>
              <a:rPr lang="en-US" sz="1400" i="1" dirty="0" smtClean="0"/>
              <a:t>was </a:t>
            </a:r>
            <a:r>
              <a:rPr lang="en-US" sz="1400" i="1" dirty="0"/>
              <a:t>surprised that he should nominate his children Master and Miss Bloomfield; and still more so, that </a:t>
            </a:r>
            <a:r>
              <a:rPr lang="en-US" sz="1400" i="1" dirty="0" smtClean="0"/>
              <a:t>he </a:t>
            </a:r>
            <a:r>
              <a:rPr lang="en-US" sz="1400" i="1" dirty="0"/>
              <a:t>should speak so uncivilly to me, their governess, and a perfect stranger to himself. Presently the bell </a:t>
            </a:r>
            <a:r>
              <a:rPr lang="en-US" sz="1400" i="1" dirty="0" smtClean="0"/>
              <a:t>rang </a:t>
            </a:r>
            <a:r>
              <a:rPr lang="en-US" sz="1400" i="1" dirty="0"/>
              <a:t>to summon us in. I dined with the children at one, while he and his lady took their luncheon at the </a:t>
            </a:r>
            <a:r>
              <a:rPr lang="en-US" sz="1400" i="1" dirty="0" smtClean="0"/>
              <a:t>same </a:t>
            </a:r>
            <a:r>
              <a:rPr lang="en-US" sz="1400" i="1" dirty="0"/>
              <a:t>table. His conduct there did not greatly raise him in my estimation. He was a man of ordinary </a:t>
            </a:r>
            <a:r>
              <a:rPr lang="en-US" sz="1400" i="1" dirty="0" smtClean="0"/>
              <a:t>stature—rather </a:t>
            </a:r>
            <a:r>
              <a:rPr lang="en-US" sz="1400" i="1" dirty="0"/>
              <a:t>below than </a:t>
            </a:r>
            <a:r>
              <a:rPr lang="en-US" sz="1400" i="1" dirty="0" smtClean="0"/>
              <a:t>above—and </a:t>
            </a:r>
            <a:r>
              <a:rPr lang="en-US" sz="1400" i="1" dirty="0"/>
              <a:t>rather thin than stout, apparently between thirty and forty years </a:t>
            </a:r>
            <a:r>
              <a:rPr lang="en-US" sz="1400" i="1" dirty="0" smtClean="0"/>
              <a:t>of </a:t>
            </a:r>
            <a:r>
              <a:rPr lang="en-US" sz="1400" i="1" dirty="0"/>
              <a:t>age: he had a large mouth, pale, dingy complexion, milky blue eyes, and hair the </a:t>
            </a:r>
            <a:r>
              <a:rPr lang="en-US" sz="1400" i="1" dirty="0" err="1"/>
              <a:t>colour</a:t>
            </a:r>
            <a:r>
              <a:rPr lang="en-US" sz="1400" i="1" dirty="0"/>
              <a:t> of a hempen </a:t>
            </a:r>
            <a:r>
              <a:rPr lang="en-US" sz="1400" i="1" dirty="0" smtClean="0"/>
              <a:t>cord</a:t>
            </a:r>
            <a:r>
              <a:rPr lang="en-US" sz="1400" i="1" dirty="0"/>
              <a:t>. There was a roast leg of mutton before him: he helped Mrs. Bloomfield, the children, and me, </a:t>
            </a:r>
            <a:r>
              <a:rPr lang="en-US" sz="1400" i="1" dirty="0" smtClean="0"/>
              <a:t>desiring </a:t>
            </a:r>
            <a:r>
              <a:rPr lang="en-US" sz="1400" i="1" dirty="0"/>
              <a:t>me to cut up the children’s meat; then, after twisting about the mutton in various directions, and </a:t>
            </a:r>
            <a:r>
              <a:rPr lang="en-US" sz="1400" i="1" dirty="0" smtClean="0"/>
              <a:t>eyeing </a:t>
            </a:r>
            <a:r>
              <a:rPr lang="en-US" sz="1400" i="1" dirty="0"/>
              <a:t>it from different points, he pronounced it not fit to be eaten, and called for the cold </a:t>
            </a:r>
            <a:r>
              <a:rPr lang="en-US" sz="1400" i="1" dirty="0" smtClean="0"/>
              <a:t>beef………*</a:t>
            </a:r>
            <a:endParaRPr lang="en-US" sz="1400" i="1" dirty="0"/>
          </a:p>
          <a:p>
            <a:pPr marL="0" indent="0" algn="r">
              <a:buNone/>
            </a:pPr>
            <a:r>
              <a:rPr lang="en-US" sz="1400" dirty="0"/>
              <a:t>Anne </a:t>
            </a:r>
            <a:r>
              <a:rPr lang="en-US" sz="1400" dirty="0" err="1" smtClean="0"/>
              <a:t>Brontë</a:t>
            </a:r>
            <a:r>
              <a:rPr lang="en-US" sz="1400" dirty="0"/>
              <a:t>, </a:t>
            </a:r>
            <a:r>
              <a:rPr lang="en-US" sz="1400" dirty="0" smtClean="0"/>
              <a:t>Agnes Grey (1847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GB" sz="1400" b="1" dirty="0" smtClean="0"/>
              <a:t>					</a:t>
            </a:r>
            <a:endParaRPr lang="en-GB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910603" y="781845"/>
            <a:ext cx="3039645" cy="65729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317134" y="2727968"/>
            <a:ext cx="2016224" cy="98581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Objective weightings for this question: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AO2: 75%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AO3: 12.5%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AO1: 12.5%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6911400" y="1739449"/>
            <a:ext cx="2124239" cy="5870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instruction will be similar each year.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950248" y="222924"/>
            <a:ext cx="2046544" cy="11178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must answer one question on an unseen extract from their set topic area.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have 2 hours and 30 minutes for this paper and are advised to spend 1 hour and 15 minutes on this section.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2267743" y="2326462"/>
            <a:ext cx="2778971" cy="7665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unseen extract will change for each exam and will vary in length from about 450-750 words.  *</a:t>
            </a:r>
            <a:r>
              <a:rPr lang="en-GB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extract given here has been shortened.</a:t>
            </a:r>
            <a:endParaRPr lang="en-GB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584299" y="2077270"/>
            <a:ext cx="4316778" cy="49838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326284" y="3093328"/>
            <a:ext cx="1012413" cy="110105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1" idx="2"/>
          </p:cNvCxnSpPr>
          <p:nvPr/>
        </p:nvCxnSpPr>
        <p:spPr>
          <a:xfrm>
            <a:off x="3657229" y="3092999"/>
            <a:ext cx="0" cy="21927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25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51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56" y="620688"/>
            <a:ext cx="84249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your answer 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8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you must compare at least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texts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following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list.  At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least one of these must be the taken from the two texts given at the top of the list in bold type.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20272" y="1484784"/>
            <a:ext cx="2016224" cy="6176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ten set texts for each topic area.  The example shown is from the ‘Women in Literature’ topic area.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478044" y="1772816"/>
            <a:ext cx="542228" cy="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7020272" y="2204864"/>
            <a:ext cx="2039598" cy="14401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must have studied at least two of the set texts.  At least one of the two texts studied must be a ‘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set text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’ shown in bold. The second text can be the other core set text, or any of the other 8 texts listed.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72552" y="2854389"/>
            <a:ext cx="1047720" cy="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99196" y="1484784"/>
            <a:ext cx="45330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Jane Austen: Sense and Sensibility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t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Virginia Woolf: Mrs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Dalloway</a:t>
            </a:r>
          </a:p>
          <a:p>
            <a:pPr algn="ctr" fontAlgn="t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Charlotte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Brontë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Jane Eyre</a:t>
            </a:r>
          </a:p>
          <a:p>
            <a:pPr algn="ctr" fontAlgn="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George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Eliot:The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Mill on the Floss</a:t>
            </a:r>
          </a:p>
          <a:p>
            <a:pPr algn="ctr" fontAlgn="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Thomas Hardy: Tess of the D’Urbervilles</a:t>
            </a:r>
          </a:p>
          <a:p>
            <a:pPr algn="ctr" fontAlgn="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 H Lawrence: Women in Love</a:t>
            </a:r>
          </a:p>
          <a:p>
            <a:pPr algn="ctr" fontAlgn="t"/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Zora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Neale Hurston: Their Eyes Were Watching God</a:t>
            </a:r>
          </a:p>
          <a:p>
            <a:pPr algn="ctr" fontAlgn="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Sylvia Plath: The Bell Jar</a:t>
            </a:r>
          </a:p>
          <a:p>
            <a:pPr algn="ctr" fontAlgn="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Toni Morrison: The Bluest Eye</a:t>
            </a:r>
          </a:p>
          <a:p>
            <a:pPr algn="ctr" fontAlgn="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Jeanette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Winterson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Oranges Are Not the Only Fruit</a:t>
            </a:r>
          </a:p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307280" y="1484784"/>
            <a:ext cx="4392488" cy="2520280"/>
            <a:chOff x="2181258" y="1484784"/>
            <a:chExt cx="4753800" cy="2520280"/>
          </a:xfrm>
        </p:grpSpPr>
        <p:sp>
          <p:nvSpPr>
            <p:cNvPr id="9" name="Rectangle 8"/>
            <p:cNvSpPr/>
            <p:nvPr/>
          </p:nvSpPr>
          <p:spPr>
            <a:xfrm>
              <a:off x="2182530" y="1484784"/>
              <a:ext cx="4752528" cy="576064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81258" y="2060848"/>
              <a:ext cx="4752528" cy="194421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5652120" y="1916832"/>
            <a:ext cx="1368153" cy="93755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86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723" y="1033529"/>
            <a:ext cx="82491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Jane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Austen: Sense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Sensibility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‘Writing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about women often portrays them as creatures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emotion rather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than reason.’ By  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comparing Sense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Sensibility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with at least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one other text prescribed for this topic,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  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how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far you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found this to be the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case.                                                                                                                                                                                                        								    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Woolf: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Mrs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Dalloway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‘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Literature by and about women is often very strong in its depiction of the inner life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.’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Discuss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aspect of writing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comparing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Mrs Dalloway with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at least one other text prescribed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this topic.                    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     [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‘Women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literature are defined by their relationship with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men.’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By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comparing at least two texts prescribed for this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topic, explore how far you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agree with this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claim.   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In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your answer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discussion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either Sense and Sensibility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and/or Mrs Dalloway.                                                                                           								    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      [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28731" y="636095"/>
            <a:ext cx="3373705" cy="13511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rubric will ask students to engage with the proposition in a variety of potential ways, for example: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-’By comparing text a and text b…discuss how far’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-’Discuss this aspect of writing’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-’By comparing text a and text b…explore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far’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‘Compare ways in which author a portrays..’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‘Consider how far…’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68597" y="824262"/>
            <a:ext cx="5040208" cy="82834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716016" y="2378945"/>
            <a:ext cx="2016224" cy="108012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Assessment Objective weightings for this question: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AO3: 50%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AO4: 25%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AO1: 12.5%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AO5: 12.5%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6732240" y="2710402"/>
            <a:ext cx="1296144" cy="208603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908805" y="97912"/>
            <a:ext cx="2776207" cy="16116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are three comparative essay questions set for each topic area.  Students should spend 1 hour and 15 minutes responding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three comparative essay questions. 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Questions (a), (b) and (c) will always offer students a proposition to engage with at the head of the question.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99592" y="836712"/>
            <a:ext cx="5012172" cy="381642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18679" y="836712"/>
            <a:ext cx="5192705" cy="235229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23666" y="2451438"/>
            <a:ext cx="1838302" cy="6681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(b) will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always ask students to refer to the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second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one other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732240" y="3974438"/>
            <a:ext cx="1838302" cy="6681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Question c will always ask students to refer to at least one of the two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core texts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one other. </a:t>
            </a:r>
          </a:p>
        </p:txBody>
      </p:sp>
      <p:cxnSp>
        <p:nvCxnSpPr>
          <p:cNvPr id="28" name="Straight Arrow Connector 27"/>
          <p:cNvCxnSpPr>
            <a:stCxn id="24" idx="1"/>
          </p:cNvCxnSpPr>
          <p:nvPr/>
        </p:nvCxnSpPr>
        <p:spPr>
          <a:xfrm flipH="1">
            <a:off x="791127" y="4308514"/>
            <a:ext cx="5941113" cy="33407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732240" y="2918679"/>
            <a:ext cx="1296144" cy="1158393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719486" y="2918679"/>
            <a:ext cx="1308898" cy="2742569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842028" y="1047155"/>
            <a:ext cx="6013122" cy="60545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942809" y="1321311"/>
            <a:ext cx="2385922" cy="955561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840705" y="839706"/>
            <a:ext cx="1789099" cy="6762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(a) will always ask students to refer to the first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text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one other.</a:t>
            </a:r>
          </a:p>
        </p:txBody>
      </p:sp>
      <p:cxnSp>
        <p:nvCxnSpPr>
          <p:cNvPr id="26" name="Straight Arrow Connector 25"/>
          <p:cNvCxnSpPr>
            <a:stCxn id="23" idx="1"/>
          </p:cNvCxnSpPr>
          <p:nvPr/>
        </p:nvCxnSpPr>
        <p:spPr>
          <a:xfrm flipH="1">
            <a:off x="954561" y="2785514"/>
            <a:ext cx="5869105" cy="39322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1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23" grpId="0" animBg="1"/>
      <p:bldP spid="24" grpId="0" animBg="1"/>
      <p:bldP spid="5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1011</Words>
  <Application>Microsoft Office PowerPoint</Application>
  <PresentationFormat>On-screen Show (4:3)</PresentationFormat>
  <Paragraphs>96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1_Custom Design</vt:lpstr>
      <vt:lpstr>PowerPoint Presentation</vt:lpstr>
      <vt:lpstr>Guidance</vt:lpstr>
      <vt:lpstr>PowerPoint Presentation</vt:lpstr>
      <vt:lpstr>PowerPoint Presentation</vt:lpstr>
      <vt:lpstr>PowerPoint Presentation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English Literature H47202 interactive SAM</dc:title>
  <dc:creator>OCR</dc:creator>
  <cp:keywords>English, Literature, Prose, Poetry</cp:keywords>
  <cp:lastModifiedBy>Edward Stokes</cp:lastModifiedBy>
  <cp:revision>29</cp:revision>
  <dcterms:created xsi:type="dcterms:W3CDTF">2015-10-07T12:54:48Z</dcterms:created>
  <dcterms:modified xsi:type="dcterms:W3CDTF">2016-08-08T12:52:50Z</dcterms:modified>
</cp:coreProperties>
</file>