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6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400"/>
              </a:spcBef>
              <a:buClr>
                <a:schemeClr val="accent2"/>
              </a:buClr>
              <a:buFont typeface="Arial"/>
              <a:buNone/>
              <a:defRPr b="0" i="0" sz="20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0" i="0" sz="18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0" i="0" sz="16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280"/>
              </a:spcBef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280"/>
              </a:spcBef>
              <a:buClr>
                <a:schemeClr val="accent2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3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866899" y="190500"/>
            <a:ext cx="4800600" cy="7619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44780" lvl="4" marL="155448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9060" lvl="5" marL="173736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139" lvl="6" marL="192024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6520" lvl="7" marL="2103120" marR="0" rtl="0" algn="l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286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44780" lvl="4" marL="155448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9060" lvl="5" marL="173736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139" lvl="6" marL="192024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6520" lvl="7" marL="2103120" marR="0" rtl="0" algn="l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286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44780" lvl="4" marL="155448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9060" lvl="5" marL="173736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139" lvl="6" marL="192024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6520" lvl="7" marL="2103120" marR="0" rtl="0" algn="l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286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3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2"/>
              </a:buClr>
              <a:buFont typeface="Arial"/>
              <a:buNone/>
              <a:defRPr b="0" i="0" sz="18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chemeClr val="accent3"/>
              </a:buClr>
              <a:buFont typeface="Arial"/>
              <a:buNone/>
              <a:defRPr b="0" i="0" sz="16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chemeClr val="accent5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chemeClr val="accent1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chemeClr val="accent2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chemeClr val="accent3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chemeClr val="accent4"/>
              </a:buClr>
              <a:buFont typeface="Arial"/>
              <a:buNone/>
              <a:defRPr b="0" i="0" sz="14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marR="0" rtl="0" algn="l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1280" lvl="1" marL="640080" marR="0" rtl="0" algn="l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4139" lvl="2" marL="1005839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4460" lvl="3" marL="128016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9380" lvl="4" marL="155448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3660" lvl="5" marL="173736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8739" lvl="6" marL="19202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1120" lvl="7" marL="210312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2860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marR="0" rtl="0" algn="l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1280" lvl="1" marL="640080" marR="0" rtl="0" algn="l">
              <a:spcBef>
                <a:spcPts val="4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4139" lvl="2" marL="1005839" marR="0" rtl="0" algn="l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4460" lvl="3" marL="128016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9380" lvl="4" marL="1554480" marR="0" rtl="0" algn="l">
              <a:spcBef>
                <a:spcPts val="36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3660" lvl="5" marL="173736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8739" lvl="6" marL="19202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1120" lvl="7" marL="210312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28600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342900" marR="0" rtl="0" algn="l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2080" lvl="4" marL="155448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1439" lvl="6" marL="1920240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820" lvl="7" marL="210312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2860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accent2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accent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accent5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accent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accent4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200" lvl="0" marL="342900" marR="0" rtl="0" algn="l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32080" lvl="4" marL="1554480" marR="0" rtl="0" algn="l">
              <a:spcBef>
                <a:spcPts val="32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1439" lvl="6" marL="1920240" marR="0" rtl="0" algn="l">
              <a:spcBef>
                <a:spcPts val="32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3820" lvl="7" marL="2103120" marR="0" rtl="0" algn="l">
              <a:spcBef>
                <a:spcPts val="32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28600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2"/>
              </a:buClr>
              <a:buFont typeface="Cambria"/>
              <a:buNone/>
              <a:defRPr b="1" i="0" sz="2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2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44780" lvl="4" marL="155448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9060" lvl="5" marL="173736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139" lvl="6" marL="192024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6520" lvl="7" marL="2103120" marR="0" rtl="0" algn="l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286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2"/>
              </a:buClr>
              <a:buFont typeface="Cambria"/>
              <a:buNone/>
              <a:defRPr b="1" i="0" sz="2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0" y="0"/>
            <a:ext cx="84582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accent2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accent3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accent5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accent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accent2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accent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accent4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20"/>
              </a:spcBef>
              <a:buClr>
                <a:schemeClr val="accent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accent2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accent5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accent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accent2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accent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accent4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73" name="Shape 73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75000">
              <a:schemeClr val="lt1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mbria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889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680" lvl="1" marL="640080" marR="0" rtl="0" algn="l">
              <a:spcBef>
                <a:spcPts val="40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6839" lvl="2" marL="1005839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37160" lvl="3" marL="1280160" marR="0" rtl="0" algn="l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44780" lvl="4" marL="1554480" marR="0" rtl="0" algn="l">
              <a:spcBef>
                <a:spcPts val="280"/>
              </a:spcBef>
              <a:buClr>
                <a:schemeClr val="accent5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9060" lvl="5" marL="1737360" marR="0" rtl="0" algn="l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4139" lvl="6" marL="192024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6520" lvl="7" marL="2103120" marR="0" rtl="0" algn="l">
              <a:spcBef>
                <a:spcPts val="280"/>
              </a:spcBef>
              <a:buClr>
                <a:schemeClr val="accent3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286000" marR="0" rtl="0" algn="l">
              <a:spcBef>
                <a:spcPts val="280"/>
              </a:spcBef>
              <a:buClr>
                <a:schemeClr val="accent4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>
            <p:ph idx="12" type="sldNum"/>
          </p:nvPr>
        </p:nvSpPr>
        <p:spPr>
          <a:xfrm>
            <a:off x="8531788" y="5648960"/>
            <a:ext cx="548639" cy="396240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5" name="Shape 15"/>
          <p:cNvSpPr txBox="1"/>
          <p:nvPr>
            <p:ph idx="11" type="ftr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n-US" sz="6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English Language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685800" y="4572000"/>
            <a:ext cx="646175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8C8B8A"/>
                </a:solidFill>
                <a:latin typeface="Calibri"/>
                <a:ea typeface="Calibri"/>
                <a:cs typeface="Calibri"/>
                <a:sym typeface="Calibri"/>
              </a:rPr>
              <a:t>Paper One: Answering Question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Question 3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41765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question will ask you to consider the text as a whole and to comment on structure.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worth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marks.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should spend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minutes responding to this question – this includes reading the question and writing your answers.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should write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 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 paragraphs, answering the question by exploring the writer’s use of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includes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sequencing of sentences and paragraphs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the writer relays information 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reader.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None/>
            </a:pPr>
            <a:r>
              <a:t/>
            </a:r>
            <a:endParaRPr b="0" i="0" sz="203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According to the examiners: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07"/>
              </a:spcBef>
              <a:buClr>
                <a:schemeClr val="accent1"/>
              </a:buClr>
              <a:buSzPct val="101750"/>
              <a:buFont typeface="Arial"/>
              <a:buChar char="•"/>
            </a:pP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assesses your AO2 skills: explain, comment on and analyse how writers use language and </a:t>
            </a:r>
            <a:r>
              <a:rPr b="1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r>
              <a:rPr b="0" i="0" lang="en-US" sz="20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achieve effects and influence readers, using relevant subject terminology to support their views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structure again?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842655"/>
            <a:ext cx="8229600" cy="42835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authors internally organise a text. 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‘As authors write a text to communicate an idea, they will use a structure that goes along with the idea.’ </a:t>
            </a:r>
          </a:p>
          <a:p>
            <a:pPr indent="0" lvl="0" marL="0" marR="0" rtl="0" algn="l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Meyer 1985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35412" y="4805105"/>
            <a:ext cx="1767592" cy="1767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14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can the structure of a text reveal?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199" y="1856508"/>
            <a:ext cx="8562108" cy="4269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(narrative) perspective of the text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(what?)</a:t>
            </a: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organisation and use of time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(when?)</a:t>
            </a: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location and setting</a:t>
            </a:r>
            <a:r>
              <a:rPr b="0" i="0" lang="en-US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(where?)</a:t>
            </a: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Characters and how they are introduced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(who?)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different patterns within the text, and elements of syntax or cohesion that help to create (reinforce) meaning </a:t>
            </a:r>
            <a:r>
              <a:rPr b="0" i="0" lang="en-US" sz="2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(how?)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Look at the text and answer…</a:t>
            </a:r>
          </a:p>
        </p:txBody>
      </p:sp>
      <p:grpSp>
        <p:nvGrpSpPr>
          <p:cNvPr id="119" name="Shape 119"/>
          <p:cNvGrpSpPr/>
          <p:nvPr/>
        </p:nvGrpSpPr>
        <p:grpSpPr>
          <a:xfrm>
            <a:off x="634594" y="1160673"/>
            <a:ext cx="7715286" cy="4965201"/>
            <a:chOff x="298017" y="629287"/>
            <a:chExt cx="8055539" cy="6150070"/>
          </a:xfrm>
        </p:grpSpPr>
        <p:sp>
          <p:nvSpPr>
            <p:cNvPr id="120" name="Shape 120"/>
            <p:cNvSpPr/>
            <p:nvPr/>
          </p:nvSpPr>
          <p:spPr>
            <a:xfrm>
              <a:off x="298017" y="1046486"/>
              <a:ext cx="8055539" cy="5227877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43000">
                  <a:schemeClr val="lt1"/>
                </a:gs>
                <a:gs pos="100000">
                  <a:srgbClr val="EFF8FF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1" name="Shape 121"/>
            <p:cNvGrpSpPr/>
            <p:nvPr/>
          </p:nvGrpSpPr>
          <p:grpSpPr>
            <a:xfrm>
              <a:off x="756593" y="1088291"/>
              <a:ext cx="5908654" cy="765527"/>
              <a:chOff x="205962" y="1255857"/>
              <a:chExt cx="5908654" cy="765527"/>
            </a:xfrm>
          </p:grpSpPr>
          <p:sp>
            <p:nvSpPr>
              <p:cNvPr id="122" name="Shape 122"/>
              <p:cNvSpPr txBox="1"/>
              <p:nvPr/>
            </p:nvSpPr>
            <p:spPr>
              <a:xfrm>
                <a:off x="2032469" y="1255857"/>
                <a:ext cx="2094108" cy="457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Whose views?</a:t>
                </a:r>
              </a:p>
            </p:txBody>
          </p:sp>
          <p:grpSp>
            <p:nvGrpSpPr>
              <p:cNvPr id="123" name="Shape 123"/>
              <p:cNvGrpSpPr/>
              <p:nvPr/>
            </p:nvGrpSpPr>
            <p:grpSpPr>
              <a:xfrm>
                <a:off x="205962" y="1259421"/>
                <a:ext cx="5908654" cy="761963"/>
                <a:chOff x="205962" y="1259421"/>
                <a:chExt cx="5908654" cy="761963"/>
              </a:xfrm>
            </p:grpSpPr>
            <p:sp>
              <p:nvSpPr>
                <p:cNvPr id="124" name="Shape 124"/>
                <p:cNvSpPr/>
                <p:nvPr/>
              </p:nvSpPr>
              <p:spPr>
                <a:xfrm>
                  <a:off x="344038" y="1259421"/>
                  <a:ext cx="5770578" cy="761963"/>
                </a:xfrm>
                <a:prstGeom prst="roundRect">
                  <a:avLst>
                    <a:gd fmla="val 40104" name="adj"/>
                  </a:avLst>
                </a:prstGeom>
                <a:noFill/>
                <a:ln cap="flat" cmpd="sng" w="25400">
                  <a:solidFill>
                    <a:schemeClr val="accen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Shape 125"/>
                <p:cNvSpPr/>
                <p:nvPr/>
              </p:nvSpPr>
              <p:spPr>
                <a:xfrm>
                  <a:off x="205962" y="1460467"/>
                  <a:ext cx="377228" cy="373493"/>
                </a:xfrm>
                <a:prstGeom prst="ellipse">
                  <a:avLst/>
                </a:prstGeom>
                <a:gradFill>
                  <a:gsLst>
                    <a:gs pos="0">
                      <a:schemeClr val="lt1"/>
                    </a:gs>
                    <a:gs pos="75000">
                      <a:schemeClr val="accent1"/>
                    </a:gs>
                    <a:gs pos="100000">
                      <a:schemeClr val="accent1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  <a:effectLst>
                  <a:outerShdw blurRad="50799" rotWithShape="0" algn="t" dir="54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26" name="Shape 126"/>
              <p:cNvSpPr/>
              <p:nvPr/>
            </p:nvSpPr>
            <p:spPr>
              <a:xfrm>
                <a:off x="598722" y="1625380"/>
                <a:ext cx="5312683" cy="3812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Who is telling the story? What </a:t>
                </a:r>
                <a:r>
                  <a:rPr b="0" i="1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perspective</a:t>
                </a: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is it from? </a:t>
                </a:r>
              </a:p>
            </p:txBody>
          </p:sp>
        </p:grpSp>
        <p:grpSp>
          <p:nvGrpSpPr>
            <p:cNvPr id="127" name="Shape 127"/>
            <p:cNvGrpSpPr/>
            <p:nvPr/>
          </p:nvGrpSpPr>
          <p:grpSpPr>
            <a:xfrm>
              <a:off x="6570709" y="629287"/>
              <a:ext cx="1603762" cy="6150070"/>
              <a:chOff x="3770119" y="600905"/>
              <a:chExt cx="1603762" cy="6150070"/>
            </a:xfrm>
          </p:grpSpPr>
          <p:grpSp>
            <p:nvGrpSpPr>
              <p:cNvPr id="128" name="Shape 128"/>
              <p:cNvGrpSpPr/>
              <p:nvPr/>
            </p:nvGrpSpPr>
            <p:grpSpPr>
              <a:xfrm>
                <a:off x="3770119" y="600905"/>
                <a:ext cx="1603762" cy="6150070"/>
                <a:chOff x="6034506" y="660368"/>
                <a:chExt cx="1800678" cy="6905199"/>
              </a:xfrm>
            </p:grpSpPr>
            <p:sp>
              <p:nvSpPr>
                <p:cNvPr id="129" name="Shape 129"/>
                <p:cNvSpPr/>
                <p:nvPr/>
              </p:nvSpPr>
              <p:spPr>
                <a:xfrm>
                  <a:off x="6206358" y="660368"/>
                  <a:ext cx="1447870" cy="1792218"/>
                </a:xfrm>
                <a:custGeom>
                  <a:pathLst>
                    <a:path extrusionOk="0" h="120000" w="120000">
                      <a:moveTo>
                        <a:pt x="59677" y="0"/>
                      </a:moveTo>
                      <a:cubicBezTo>
                        <a:pt x="69482" y="-32"/>
                        <a:pt x="79224" y="5665"/>
                        <a:pt x="72106" y="13401"/>
                      </a:cubicBezTo>
                      <a:cubicBezTo>
                        <a:pt x="71171" y="14789"/>
                        <a:pt x="70488" y="16308"/>
                        <a:pt x="70822" y="18224"/>
                      </a:cubicBezTo>
                      <a:cubicBezTo>
                        <a:pt x="71116" y="24749"/>
                        <a:pt x="98378" y="21603"/>
                        <a:pt x="113670" y="16943"/>
                      </a:cubicBezTo>
                      <a:cubicBezTo>
                        <a:pt x="119113" y="23256"/>
                        <a:pt x="120110" y="38534"/>
                        <a:pt x="119920" y="45034"/>
                      </a:cubicBezTo>
                      <a:cubicBezTo>
                        <a:pt x="120144" y="50609"/>
                        <a:pt x="116856" y="51851"/>
                        <a:pt x="109104" y="48296"/>
                      </a:cubicBezTo>
                      <a:cubicBezTo>
                        <a:pt x="86064" y="39615"/>
                        <a:pt x="91936" y="79627"/>
                        <a:pt x="107151" y="71937"/>
                      </a:cubicBezTo>
                      <a:cubicBezTo>
                        <a:pt x="111892" y="70061"/>
                        <a:pt x="119194" y="64349"/>
                        <a:pt x="119775" y="74859"/>
                      </a:cubicBezTo>
                      <a:cubicBezTo>
                        <a:pt x="120646" y="78612"/>
                        <a:pt x="119115" y="98090"/>
                        <a:pt x="112805" y="102495"/>
                      </a:cubicBezTo>
                      <a:cubicBezTo>
                        <a:pt x="104719" y="100786"/>
                        <a:pt x="81106" y="95116"/>
                        <a:pt x="70953" y="101524"/>
                      </a:cubicBezTo>
                      <a:cubicBezTo>
                        <a:pt x="70171" y="102763"/>
                        <a:pt x="70334" y="104488"/>
                        <a:pt x="72106" y="106598"/>
                      </a:cubicBezTo>
                      <a:cubicBezTo>
                        <a:pt x="86053" y="124634"/>
                        <a:pt x="34292" y="124262"/>
                        <a:pt x="46583" y="106709"/>
                      </a:cubicBezTo>
                      <a:cubicBezTo>
                        <a:pt x="49420" y="103699"/>
                        <a:pt x="48496" y="99899"/>
                        <a:pt x="41973" y="98845"/>
                      </a:cubicBezTo>
                      <a:cubicBezTo>
                        <a:pt x="35349" y="97773"/>
                        <a:pt x="23275" y="99311"/>
                        <a:pt x="6836" y="103777"/>
                      </a:cubicBezTo>
                      <a:cubicBezTo>
                        <a:pt x="1464" y="100498"/>
                        <a:pt x="-423" y="82990"/>
                        <a:pt x="77" y="77655"/>
                      </a:cubicBezTo>
                      <a:cubicBezTo>
                        <a:pt x="1444" y="66378"/>
                        <a:pt x="6846" y="70372"/>
                        <a:pt x="15758" y="73164"/>
                      </a:cubicBezTo>
                      <a:cubicBezTo>
                        <a:pt x="28063" y="76647"/>
                        <a:pt x="34292" y="47918"/>
                        <a:pt x="14466" y="48972"/>
                      </a:cubicBezTo>
                      <a:cubicBezTo>
                        <a:pt x="9786" y="49216"/>
                        <a:pt x="1854" y="55453"/>
                        <a:pt x="510" y="47713"/>
                      </a:cubicBezTo>
                      <a:cubicBezTo>
                        <a:pt x="-833" y="42537"/>
                        <a:pt x="815" y="22421"/>
                        <a:pt x="6403" y="17914"/>
                      </a:cubicBezTo>
                      <a:cubicBezTo>
                        <a:pt x="29380" y="24127"/>
                        <a:pt x="45820" y="22885"/>
                        <a:pt x="48030" y="18224"/>
                      </a:cubicBezTo>
                      <a:cubicBezTo>
                        <a:pt x="48628" y="17120"/>
                        <a:pt x="48073" y="15617"/>
                        <a:pt x="46006" y="13290"/>
                      </a:cubicBezTo>
                      <a:cubicBezTo>
                        <a:pt x="39860" y="4513"/>
                        <a:pt x="49872" y="32"/>
                        <a:pt x="59677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1"/>
                    </a:gs>
                    <a:gs pos="94000">
                      <a:srgbClr val="848057"/>
                    </a:gs>
                    <a:gs pos="100000">
                      <a:srgbClr val="848057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 rot="5400000">
                  <a:off x="6216709" y="1947990"/>
                  <a:ext cx="1427811" cy="1792218"/>
                </a:xfrm>
                <a:custGeom>
                  <a:pathLst>
                    <a:path extrusionOk="0" h="120000" w="120000">
                      <a:moveTo>
                        <a:pt x="59674" y="0"/>
                      </a:moveTo>
                      <a:cubicBezTo>
                        <a:pt x="69617" y="-32"/>
                        <a:pt x="79495" y="5665"/>
                        <a:pt x="72277" y="13401"/>
                      </a:cubicBezTo>
                      <a:cubicBezTo>
                        <a:pt x="71330" y="14789"/>
                        <a:pt x="70637" y="16308"/>
                        <a:pt x="70976" y="18224"/>
                      </a:cubicBezTo>
                      <a:cubicBezTo>
                        <a:pt x="71274" y="24749"/>
                        <a:pt x="100952" y="21198"/>
                        <a:pt x="114934" y="16133"/>
                      </a:cubicBezTo>
                      <a:cubicBezTo>
                        <a:pt x="115880" y="22244"/>
                        <a:pt x="121210" y="36712"/>
                        <a:pt x="119747" y="43414"/>
                      </a:cubicBezTo>
                      <a:cubicBezTo>
                        <a:pt x="119212" y="47977"/>
                        <a:pt x="115878" y="54031"/>
                        <a:pt x="108779" y="49667"/>
                      </a:cubicBezTo>
                      <a:cubicBezTo>
                        <a:pt x="86768" y="39992"/>
                        <a:pt x="87478" y="77271"/>
                        <a:pt x="106544" y="71735"/>
                      </a:cubicBezTo>
                      <a:cubicBezTo>
                        <a:pt x="113131" y="68847"/>
                        <a:pt x="116862" y="65609"/>
                        <a:pt x="119739" y="75715"/>
                      </a:cubicBezTo>
                      <a:cubicBezTo>
                        <a:pt x="120622" y="81088"/>
                        <a:pt x="115050" y="96121"/>
                        <a:pt x="113987" y="102146"/>
                      </a:cubicBezTo>
                      <a:cubicBezTo>
                        <a:pt x="102424" y="100903"/>
                        <a:pt x="79942" y="94068"/>
                        <a:pt x="71109" y="101524"/>
                      </a:cubicBezTo>
                      <a:cubicBezTo>
                        <a:pt x="70316" y="102763"/>
                        <a:pt x="70481" y="104488"/>
                        <a:pt x="72277" y="106598"/>
                      </a:cubicBezTo>
                      <a:cubicBezTo>
                        <a:pt x="86421" y="124634"/>
                        <a:pt x="33348" y="124262"/>
                        <a:pt x="45811" y="106709"/>
                      </a:cubicBezTo>
                      <a:cubicBezTo>
                        <a:pt x="48103" y="104165"/>
                        <a:pt x="48562" y="102606"/>
                        <a:pt x="47571" y="101524"/>
                      </a:cubicBezTo>
                      <a:cubicBezTo>
                        <a:pt x="41528" y="94689"/>
                        <a:pt x="21445" y="100592"/>
                        <a:pt x="6822" y="103078"/>
                      </a:cubicBezTo>
                      <a:cubicBezTo>
                        <a:pt x="3407" y="97167"/>
                        <a:pt x="57" y="84085"/>
                        <a:pt x="0" y="77655"/>
                      </a:cubicBezTo>
                      <a:cubicBezTo>
                        <a:pt x="1386" y="65569"/>
                        <a:pt x="8388" y="69139"/>
                        <a:pt x="14630" y="72134"/>
                      </a:cubicBezTo>
                      <a:cubicBezTo>
                        <a:pt x="33153" y="72879"/>
                        <a:pt x="28531" y="43355"/>
                        <a:pt x="13320" y="49174"/>
                      </a:cubicBezTo>
                      <a:cubicBezTo>
                        <a:pt x="8821" y="50896"/>
                        <a:pt x="3326" y="54551"/>
                        <a:pt x="946" y="47106"/>
                      </a:cubicBezTo>
                      <a:cubicBezTo>
                        <a:pt x="-1940" y="40513"/>
                        <a:pt x="2780" y="22421"/>
                        <a:pt x="5144" y="17306"/>
                      </a:cubicBezTo>
                      <a:cubicBezTo>
                        <a:pt x="28444" y="23520"/>
                        <a:pt x="45622" y="22885"/>
                        <a:pt x="47863" y="18224"/>
                      </a:cubicBezTo>
                      <a:cubicBezTo>
                        <a:pt x="48470" y="17120"/>
                        <a:pt x="47907" y="15617"/>
                        <a:pt x="45811" y="13290"/>
                      </a:cubicBezTo>
                      <a:cubicBezTo>
                        <a:pt x="39579" y="4513"/>
                        <a:pt x="49732" y="32"/>
                        <a:pt x="5967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rgbClr val="679B9A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 flipH="1" rot="10800000">
                  <a:off x="6213669" y="3226985"/>
                  <a:ext cx="1448109" cy="1792218"/>
                </a:xfrm>
                <a:custGeom>
                  <a:pathLst>
                    <a:path extrusionOk="0" h="120000" w="120000">
                      <a:moveTo>
                        <a:pt x="59650" y="0"/>
                      </a:moveTo>
                      <a:cubicBezTo>
                        <a:pt x="69454" y="-32"/>
                        <a:pt x="79194" y="5665"/>
                        <a:pt x="72077" y="13401"/>
                      </a:cubicBezTo>
                      <a:cubicBezTo>
                        <a:pt x="71143" y="14789"/>
                        <a:pt x="70460" y="16308"/>
                        <a:pt x="70793" y="18224"/>
                      </a:cubicBezTo>
                      <a:cubicBezTo>
                        <a:pt x="71087" y="24749"/>
                        <a:pt x="98345" y="21603"/>
                        <a:pt x="113635" y="16943"/>
                      </a:cubicBezTo>
                      <a:cubicBezTo>
                        <a:pt x="119077" y="23256"/>
                        <a:pt x="120073" y="38534"/>
                        <a:pt x="119883" y="45034"/>
                      </a:cubicBezTo>
                      <a:cubicBezTo>
                        <a:pt x="120107" y="50609"/>
                        <a:pt x="116820" y="51851"/>
                        <a:pt x="109069" y="48296"/>
                      </a:cubicBezTo>
                      <a:cubicBezTo>
                        <a:pt x="86033" y="39615"/>
                        <a:pt x="91904" y="79627"/>
                        <a:pt x="107116" y="71937"/>
                      </a:cubicBezTo>
                      <a:cubicBezTo>
                        <a:pt x="111856" y="70061"/>
                        <a:pt x="119157" y="64349"/>
                        <a:pt x="119739" y="74859"/>
                      </a:cubicBezTo>
                      <a:cubicBezTo>
                        <a:pt x="120609" y="78612"/>
                        <a:pt x="119511" y="97740"/>
                        <a:pt x="113202" y="102146"/>
                      </a:cubicBezTo>
                      <a:cubicBezTo>
                        <a:pt x="101801" y="100903"/>
                        <a:pt x="79634" y="94068"/>
                        <a:pt x="70925" y="101524"/>
                      </a:cubicBezTo>
                      <a:cubicBezTo>
                        <a:pt x="70143" y="102763"/>
                        <a:pt x="70305" y="104488"/>
                        <a:pt x="72077" y="106598"/>
                      </a:cubicBezTo>
                      <a:cubicBezTo>
                        <a:pt x="86022" y="124634"/>
                        <a:pt x="33693" y="124262"/>
                        <a:pt x="45981" y="106709"/>
                      </a:cubicBezTo>
                      <a:cubicBezTo>
                        <a:pt x="48241" y="104165"/>
                        <a:pt x="48694" y="102606"/>
                        <a:pt x="47717" y="101524"/>
                      </a:cubicBezTo>
                      <a:cubicBezTo>
                        <a:pt x="41758" y="94689"/>
                        <a:pt x="21957" y="100592"/>
                        <a:pt x="7539" y="103078"/>
                      </a:cubicBezTo>
                      <a:cubicBezTo>
                        <a:pt x="2168" y="99798"/>
                        <a:pt x="-440" y="82990"/>
                        <a:pt x="60" y="77655"/>
                      </a:cubicBezTo>
                      <a:cubicBezTo>
                        <a:pt x="1427" y="66378"/>
                        <a:pt x="6828" y="70372"/>
                        <a:pt x="15739" y="73164"/>
                      </a:cubicBezTo>
                      <a:cubicBezTo>
                        <a:pt x="28042" y="76647"/>
                        <a:pt x="34270" y="47918"/>
                        <a:pt x="14447" y="48972"/>
                      </a:cubicBezTo>
                      <a:cubicBezTo>
                        <a:pt x="9768" y="49216"/>
                        <a:pt x="1837" y="55453"/>
                        <a:pt x="493" y="47713"/>
                      </a:cubicBezTo>
                      <a:cubicBezTo>
                        <a:pt x="-850" y="42537"/>
                        <a:pt x="798" y="22421"/>
                        <a:pt x="6385" y="17914"/>
                      </a:cubicBezTo>
                      <a:cubicBezTo>
                        <a:pt x="29359" y="24127"/>
                        <a:pt x="45795" y="22885"/>
                        <a:pt x="48005" y="18224"/>
                      </a:cubicBezTo>
                      <a:cubicBezTo>
                        <a:pt x="48604" y="17120"/>
                        <a:pt x="48049" y="15617"/>
                        <a:pt x="45981" y="13290"/>
                      </a:cubicBezTo>
                      <a:cubicBezTo>
                        <a:pt x="39837" y="4513"/>
                        <a:pt x="49847" y="32"/>
                        <a:pt x="5965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Shape 132"/>
                <p:cNvSpPr/>
                <p:nvPr/>
              </p:nvSpPr>
              <p:spPr>
                <a:xfrm rot="5400000">
                  <a:off x="6225169" y="4496805"/>
                  <a:ext cx="1427811" cy="1792218"/>
                </a:xfrm>
                <a:custGeom>
                  <a:pathLst>
                    <a:path extrusionOk="0" h="120000" w="120000">
                      <a:moveTo>
                        <a:pt x="59674" y="0"/>
                      </a:moveTo>
                      <a:cubicBezTo>
                        <a:pt x="69617" y="-32"/>
                        <a:pt x="79495" y="5665"/>
                        <a:pt x="72277" y="13401"/>
                      </a:cubicBezTo>
                      <a:cubicBezTo>
                        <a:pt x="71330" y="14789"/>
                        <a:pt x="70637" y="16308"/>
                        <a:pt x="70976" y="18224"/>
                      </a:cubicBezTo>
                      <a:cubicBezTo>
                        <a:pt x="71274" y="24749"/>
                        <a:pt x="100952" y="21198"/>
                        <a:pt x="114934" y="16133"/>
                      </a:cubicBezTo>
                      <a:cubicBezTo>
                        <a:pt x="115880" y="22244"/>
                        <a:pt x="121210" y="36712"/>
                        <a:pt x="119747" y="43414"/>
                      </a:cubicBezTo>
                      <a:cubicBezTo>
                        <a:pt x="119212" y="47977"/>
                        <a:pt x="115878" y="54031"/>
                        <a:pt x="108779" y="49667"/>
                      </a:cubicBezTo>
                      <a:cubicBezTo>
                        <a:pt x="86768" y="39992"/>
                        <a:pt x="87478" y="77271"/>
                        <a:pt x="106544" y="71735"/>
                      </a:cubicBezTo>
                      <a:cubicBezTo>
                        <a:pt x="113131" y="68847"/>
                        <a:pt x="116862" y="65609"/>
                        <a:pt x="119739" y="75715"/>
                      </a:cubicBezTo>
                      <a:cubicBezTo>
                        <a:pt x="120622" y="81088"/>
                        <a:pt x="115050" y="96121"/>
                        <a:pt x="113987" y="102146"/>
                      </a:cubicBezTo>
                      <a:cubicBezTo>
                        <a:pt x="102424" y="100903"/>
                        <a:pt x="79942" y="94068"/>
                        <a:pt x="71109" y="101524"/>
                      </a:cubicBezTo>
                      <a:cubicBezTo>
                        <a:pt x="70316" y="102763"/>
                        <a:pt x="70481" y="104488"/>
                        <a:pt x="72277" y="106598"/>
                      </a:cubicBezTo>
                      <a:cubicBezTo>
                        <a:pt x="86421" y="124634"/>
                        <a:pt x="33348" y="124262"/>
                        <a:pt x="45811" y="106709"/>
                      </a:cubicBezTo>
                      <a:cubicBezTo>
                        <a:pt x="48103" y="104165"/>
                        <a:pt x="48562" y="102606"/>
                        <a:pt x="47571" y="101524"/>
                      </a:cubicBezTo>
                      <a:cubicBezTo>
                        <a:pt x="41528" y="94689"/>
                        <a:pt x="21445" y="100592"/>
                        <a:pt x="6822" y="103078"/>
                      </a:cubicBezTo>
                      <a:cubicBezTo>
                        <a:pt x="3407" y="97167"/>
                        <a:pt x="57" y="84085"/>
                        <a:pt x="0" y="77655"/>
                      </a:cubicBezTo>
                      <a:cubicBezTo>
                        <a:pt x="1386" y="65569"/>
                        <a:pt x="8388" y="69139"/>
                        <a:pt x="14630" y="72134"/>
                      </a:cubicBezTo>
                      <a:cubicBezTo>
                        <a:pt x="33153" y="72879"/>
                        <a:pt x="28531" y="43355"/>
                        <a:pt x="13320" y="49174"/>
                      </a:cubicBezTo>
                      <a:cubicBezTo>
                        <a:pt x="8821" y="50896"/>
                        <a:pt x="3326" y="54551"/>
                        <a:pt x="946" y="47106"/>
                      </a:cubicBezTo>
                      <a:cubicBezTo>
                        <a:pt x="-1940" y="40513"/>
                        <a:pt x="2780" y="22421"/>
                        <a:pt x="5144" y="17306"/>
                      </a:cubicBezTo>
                      <a:cubicBezTo>
                        <a:pt x="28444" y="23520"/>
                        <a:pt x="45622" y="22885"/>
                        <a:pt x="47863" y="18224"/>
                      </a:cubicBezTo>
                      <a:cubicBezTo>
                        <a:pt x="48470" y="17120"/>
                        <a:pt x="47907" y="15617"/>
                        <a:pt x="45811" y="13290"/>
                      </a:cubicBezTo>
                      <a:cubicBezTo>
                        <a:pt x="39579" y="4513"/>
                        <a:pt x="49732" y="32"/>
                        <a:pt x="59674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48534E"/>
                    </a:gs>
                    <a:gs pos="100000">
                      <a:schemeClr val="accent4"/>
                    </a:gs>
                  </a:gsLst>
                  <a:lin ang="1080000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 flipH="1" rot="10800000">
                  <a:off x="6213669" y="5773349"/>
                  <a:ext cx="1448109" cy="1792218"/>
                </a:xfrm>
                <a:custGeom>
                  <a:pathLst>
                    <a:path extrusionOk="0" h="120000" w="120000">
                      <a:moveTo>
                        <a:pt x="59650" y="0"/>
                      </a:moveTo>
                      <a:cubicBezTo>
                        <a:pt x="69454" y="-32"/>
                        <a:pt x="79194" y="5665"/>
                        <a:pt x="72077" y="13401"/>
                      </a:cubicBezTo>
                      <a:cubicBezTo>
                        <a:pt x="71143" y="14789"/>
                        <a:pt x="70460" y="16308"/>
                        <a:pt x="70793" y="18224"/>
                      </a:cubicBezTo>
                      <a:cubicBezTo>
                        <a:pt x="71087" y="24749"/>
                        <a:pt x="98345" y="21603"/>
                        <a:pt x="113635" y="16943"/>
                      </a:cubicBezTo>
                      <a:cubicBezTo>
                        <a:pt x="119077" y="23256"/>
                        <a:pt x="120073" y="38534"/>
                        <a:pt x="119883" y="45034"/>
                      </a:cubicBezTo>
                      <a:cubicBezTo>
                        <a:pt x="120107" y="50609"/>
                        <a:pt x="116820" y="51851"/>
                        <a:pt x="109069" y="48296"/>
                      </a:cubicBezTo>
                      <a:cubicBezTo>
                        <a:pt x="86033" y="39615"/>
                        <a:pt x="91904" y="79627"/>
                        <a:pt x="107116" y="71937"/>
                      </a:cubicBezTo>
                      <a:cubicBezTo>
                        <a:pt x="111856" y="70061"/>
                        <a:pt x="119157" y="64349"/>
                        <a:pt x="119739" y="74859"/>
                      </a:cubicBezTo>
                      <a:cubicBezTo>
                        <a:pt x="120609" y="78612"/>
                        <a:pt x="119511" y="97740"/>
                        <a:pt x="113202" y="102146"/>
                      </a:cubicBezTo>
                      <a:cubicBezTo>
                        <a:pt x="101801" y="100903"/>
                        <a:pt x="79634" y="94068"/>
                        <a:pt x="70925" y="101524"/>
                      </a:cubicBezTo>
                      <a:cubicBezTo>
                        <a:pt x="70143" y="102763"/>
                        <a:pt x="70305" y="104488"/>
                        <a:pt x="72077" y="106598"/>
                      </a:cubicBezTo>
                      <a:cubicBezTo>
                        <a:pt x="86022" y="124634"/>
                        <a:pt x="33693" y="124262"/>
                        <a:pt x="45981" y="106709"/>
                      </a:cubicBezTo>
                      <a:cubicBezTo>
                        <a:pt x="48241" y="104165"/>
                        <a:pt x="48694" y="102606"/>
                        <a:pt x="47717" y="101524"/>
                      </a:cubicBezTo>
                      <a:cubicBezTo>
                        <a:pt x="41758" y="94689"/>
                        <a:pt x="21957" y="100592"/>
                        <a:pt x="7539" y="103078"/>
                      </a:cubicBezTo>
                      <a:cubicBezTo>
                        <a:pt x="2168" y="99798"/>
                        <a:pt x="-440" y="82990"/>
                        <a:pt x="60" y="77655"/>
                      </a:cubicBezTo>
                      <a:cubicBezTo>
                        <a:pt x="1427" y="66378"/>
                        <a:pt x="6828" y="70372"/>
                        <a:pt x="15739" y="73164"/>
                      </a:cubicBezTo>
                      <a:cubicBezTo>
                        <a:pt x="28042" y="76647"/>
                        <a:pt x="34270" y="47918"/>
                        <a:pt x="14447" y="48972"/>
                      </a:cubicBezTo>
                      <a:cubicBezTo>
                        <a:pt x="9768" y="49216"/>
                        <a:pt x="1837" y="55453"/>
                        <a:pt x="493" y="47713"/>
                      </a:cubicBezTo>
                      <a:cubicBezTo>
                        <a:pt x="-850" y="42537"/>
                        <a:pt x="798" y="22421"/>
                        <a:pt x="6385" y="17914"/>
                      </a:cubicBezTo>
                      <a:cubicBezTo>
                        <a:pt x="29359" y="24127"/>
                        <a:pt x="45795" y="22885"/>
                        <a:pt x="48005" y="18224"/>
                      </a:cubicBezTo>
                      <a:cubicBezTo>
                        <a:pt x="48604" y="17120"/>
                        <a:pt x="48049" y="15617"/>
                        <a:pt x="45981" y="13290"/>
                      </a:cubicBezTo>
                      <a:cubicBezTo>
                        <a:pt x="39837" y="4513"/>
                        <a:pt x="49847" y="32"/>
                        <a:pt x="5965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6D5125"/>
                    </a:gs>
                    <a:gs pos="100000">
                      <a:schemeClr val="accent5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34" name="Shape 134"/>
              <p:cNvGrpSpPr/>
              <p:nvPr/>
            </p:nvGrpSpPr>
            <p:grpSpPr>
              <a:xfrm>
                <a:off x="4388482" y="1097274"/>
                <a:ext cx="367036" cy="5126300"/>
                <a:chOff x="4388482" y="1097274"/>
                <a:chExt cx="367036" cy="5126300"/>
              </a:xfrm>
            </p:grpSpPr>
            <p:sp>
              <p:nvSpPr>
                <p:cNvPr id="135" name="Shape 135"/>
                <p:cNvSpPr txBox="1"/>
                <p:nvPr/>
              </p:nvSpPr>
              <p:spPr>
                <a:xfrm>
                  <a:off x="4388482" y="1097274"/>
                  <a:ext cx="367036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SzPct val="25000"/>
                    <a:buNone/>
                  </a:pPr>
                  <a:r>
                    <a:rPr b="1" i="0" lang="en-US" sz="32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1</a:t>
                  </a:r>
                </a:p>
              </p:txBody>
            </p:sp>
            <p:sp>
              <p:nvSpPr>
                <p:cNvPr id="136" name="Shape 136"/>
                <p:cNvSpPr txBox="1"/>
                <p:nvPr/>
              </p:nvSpPr>
              <p:spPr>
                <a:xfrm>
                  <a:off x="4388482" y="2232656"/>
                  <a:ext cx="367036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SzPct val="25000"/>
                    <a:buNone/>
                  </a:pPr>
                  <a:r>
                    <a:rPr b="1" i="0" lang="en-US" sz="32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2</a:t>
                  </a:r>
                </a:p>
              </p:txBody>
            </p:sp>
            <p:sp>
              <p:nvSpPr>
                <p:cNvPr id="137" name="Shape 137"/>
                <p:cNvSpPr txBox="1"/>
                <p:nvPr/>
              </p:nvSpPr>
              <p:spPr>
                <a:xfrm>
                  <a:off x="4388482" y="3368037"/>
                  <a:ext cx="367036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SzPct val="25000"/>
                    <a:buNone/>
                  </a:pPr>
                  <a:r>
                    <a:rPr b="1" i="0" lang="en-US" sz="32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3</a:t>
                  </a:r>
                </a:p>
              </p:txBody>
            </p:sp>
            <p:sp>
              <p:nvSpPr>
                <p:cNvPr id="138" name="Shape 138"/>
                <p:cNvSpPr txBox="1"/>
                <p:nvPr/>
              </p:nvSpPr>
              <p:spPr>
                <a:xfrm>
                  <a:off x="4388482" y="4503419"/>
                  <a:ext cx="367036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SzPct val="25000"/>
                    <a:buNone/>
                  </a:pPr>
                  <a:r>
                    <a:rPr b="1" i="0" lang="en-US" sz="32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4</a:t>
                  </a:r>
                </a:p>
              </p:txBody>
            </p:sp>
            <p:sp>
              <p:nvSpPr>
                <p:cNvPr id="139" name="Shape 139"/>
                <p:cNvSpPr txBox="1"/>
                <p:nvPr/>
              </p:nvSpPr>
              <p:spPr>
                <a:xfrm>
                  <a:off x="4388482" y="5638800"/>
                  <a:ext cx="367036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SzPct val="25000"/>
                    <a:buNone/>
                  </a:pPr>
                  <a:r>
                    <a:rPr b="1" i="0" lang="en-US" sz="3200" u="none" cap="none" strike="noStrike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5</a:t>
                  </a:r>
                </a:p>
              </p:txBody>
            </p:sp>
          </p:grpSp>
        </p:grpSp>
        <p:grpSp>
          <p:nvGrpSpPr>
            <p:cNvPr id="140" name="Shape 140"/>
            <p:cNvGrpSpPr/>
            <p:nvPr/>
          </p:nvGrpSpPr>
          <p:grpSpPr>
            <a:xfrm>
              <a:off x="756593" y="2219906"/>
              <a:ext cx="5908654" cy="765527"/>
              <a:chOff x="205962" y="1255857"/>
              <a:chExt cx="5908654" cy="765527"/>
            </a:xfrm>
          </p:grpSpPr>
          <p:sp>
            <p:nvSpPr>
              <p:cNvPr id="141" name="Shape 141"/>
              <p:cNvSpPr txBox="1"/>
              <p:nvPr/>
            </p:nvSpPr>
            <p:spPr>
              <a:xfrm>
                <a:off x="2032469" y="1255857"/>
                <a:ext cx="2094108" cy="457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time is it? </a:t>
                </a:r>
              </a:p>
            </p:txBody>
          </p:sp>
          <p:grpSp>
            <p:nvGrpSpPr>
              <p:cNvPr id="142" name="Shape 142"/>
              <p:cNvGrpSpPr/>
              <p:nvPr/>
            </p:nvGrpSpPr>
            <p:grpSpPr>
              <a:xfrm>
                <a:off x="205962" y="1259421"/>
                <a:ext cx="5908654" cy="761963"/>
                <a:chOff x="205962" y="1259421"/>
                <a:chExt cx="5908654" cy="761963"/>
              </a:xfrm>
            </p:grpSpPr>
            <p:sp>
              <p:nvSpPr>
                <p:cNvPr id="143" name="Shape 143"/>
                <p:cNvSpPr/>
                <p:nvPr/>
              </p:nvSpPr>
              <p:spPr>
                <a:xfrm>
                  <a:off x="344038" y="1259421"/>
                  <a:ext cx="5770578" cy="761963"/>
                </a:xfrm>
                <a:prstGeom prst="roundRect">
                  <a:avLst>
                    <a:gd fmla="val 40104" name="adj"/>
                  </a:avLst>
                </a:prstGeom>
                <a:noFill/>
                <a:ln cap="flat" cmpd="sng" w="25400">
                  <a:solidFill>
                    <a:schemeClr val="accent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205962" y="1460467"/>
                  <a:ext cx="377228" cy="373493"/>
                </a:xfrm>
                <a:prstGeom prst="ellipse">
                  <a:avLst/>
                </a:prstGeom>
                <a:gradFill>
                  <a:gsLst>
                    <a:gs pos="0">
                      <a:schemeClr val="lt1"/>
                    </a:gs>
                    <a:gs pos="75000">
                      <a:schemeClr val="accent2"/>
                    </a:gs>
                    <a:gs pos="100000">
                      <a:schemeClr val="accent2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  <a:effectLst>
                  <a:outerShdw blurRad="50799" rotWithShape="0" algn="t" dir="54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5" name="Shape 145"/>
              <p:cNvSpPr/>
              <p:nvPr/>
            </p:nvSpPr>
            <p:spPr>
              <a:xfrm>
                <a:off x="598722" y="1625383"/>
                <a:ext cx="5421355" cy="3812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How is time ordered in it? What sort of </a:t>
                </a:r>
                <a:r>
                  <a:rPr b="0" i="1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sequence</a:t>
                </a: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do I see? </a:t>
                </a:r>
              </a:p>
            </p:txBody>
          </p:sp>
        </p:grpSp>
        <p:grpSp>
          <p:nvGrpSpPr>
            <p:cNvPr id="146" name="Shape 146"/>
            <p:cNvGrpSpPr/>
            <p:nvPr/>
          </p:nvGrpSpPr>
          <p:grpSpPr>
            <a:xfrm>
              <a:off x="756593" y="3348158"/>
              <a:ext cx="5908654" cy="765527"/>
              <a:chOff x="205962" y="1255857"/>
              <a:chExt cx="5908654" cy="765527"/>
            </a:xfrm>
          </p:grpSpPr>
          <p:sp>
            <p:nvSpPr>
              <p:cNvPr id="147" name="Shape 147"/>
              <p:cNvSpPr txBox="1"/>
              <p:nvPr/>
            </p:nvSpPr>
            <p:spPr>
              <a:xfrm>
                <a:off x="2032469" y="1255857"/>
                <a:ext cx="2094108" cy="4574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Where am I?</a:t>
                </a:r>
              </a:p>
            </p:txBody>
          </p:sp>
          <p:grpSp>
            <p:nvGrpSpPr>
              <p:cNvPr id="148" name="Shape 148"/>
              <p:cNvGrpSpPr/>
              <p:nvPr/>
            </p:nvGrpSpPr>
            <p:grpSpPr>
              <a:xfrm>
                <a:off x="205962" y="1259421"/>
                <a:ext cx="5908654" cy="761963"/>
                <a:chOff x="205962" y="1259421"/>
                <a:chExt cx="5908654" cy="761963"/>
              </a:xfrm>
            </p:grpSpPr>
            <p:sp>
              <p:nvSpPr>
                <p:cNvPr id="149" name="Shape 149"/>
                <p:cNvSpPr/>
                <p:nvPr/>
              </p:nvSpPr>
              <p:spPr>
                <a:xfrm>
                  <a:off x="344038" y="1259421"/>
                  <a:ext cx="5770578" cy="761963"/>
                </a:xfrm>
                <a:prstGeom prst="roundRect">
                  <a:avLst>
                    <a:gd fmla="val 40104" name="adj"/>
                  </a:avLst>
                </a:prstGeom>
                <a:noFill/>
                <a:ln cap="flat" cmpd="sng" w="2540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" name="Shape 150"/>
                <p:cNvSpPr/>
                <p:nvPr/>
              </p:nvSpPr>
              <p:spPr>
                <a:xfrm>
                  <a:off x="205962" y="1460467"/>
                  <a:ext cx="377228" cy="373493"/>
                </a:xfrm>
                <a:prstGeom prst="ellipse">
                  <a:avLst/>
                </a:prstGeom>
                <a:gradFill>
                  <a:gsLst>
                    <a:gs pos="0">
                      <a:schemeClr val="lt1"/>
                    </a:gs>
                    <a:gs pos="75000">
                      <a:schemeClr val="dk2"/>
                    </a:gs>
                    <a:gs pos="100000">
                      <a:schemeClr val="dk2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  <a:effectLst>
                  <a:outerShdw blurRad="50799" rotWithShape="0" algn="t" dir="54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1" name="Shape 151"/>
              <p:cNvSpPr/>
              <p:nvPr/>
            </p:nvSpPr>
            <p:spPr>
              <a:xfrm>
                <a:off x="598722" y="1625380"/>
                <a:ext cx="5312683" cy="3812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What’s the place</a:t>
                </a:r>
                <a:r>
                  <a:rPr b="0" i="1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, location, setting</a:t>
                </a: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? How did I find out? </a:t>
                </a:r>
              </a:p>
            </p:txBody>
          </p:sp>
        </p:grpSp>
        <p:grpSp>
          <p:nvGrpSpPr>
            <p:cNvPr id="152" name="Shape 152"/>
            <p:cNvGrpSpPr/>
            <p:nvPr/>
          </p:nvGrpSpPr>
          <p:grpSpPr>
            <a:xfrm>
              <a:off x="756593" y="4487245"/>
              <a:ext cx="6126736" cy="765527"/>
              <a:chOff x="205962" y="1255857"/>
              <a:chExt cx="6126736" cy="765527"/>
            </a:xfrm>
          </p:grpSpPr>
          <p:sp>
            <p:nvSpPr>
              <p:cNvPr id="153" name="Shape 153"/>
              <p:cNvSpPr txBox="1"/>
              <p:nvPr/>
            </p:nvSpPr>
            <p:spPr>
              <a:xfrm>
                <a:off x="2032469" y="1255857"/>
                <a:ext cx="2094108" cy="457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Who is here?</a:t>
                </a:r>
              </a:p>
            </p:txBody>
          </p:sp>
          <p:grpSp>
            <p:nvGrpSpPr>
              <p:cNvPr id="154" name="Shape 154"/>
              <p:cNvGrpSpPr/>
              <p:nvPr/>
            </p:nvGrpSpPr>
            <p:grpSpPr>
              <a:xfrm>
                <a:off x="205962" y="1259421"/>
                <a:ext cx="5908654" cy="761963"/>
                <a:chOff x="205962" y="1259421"/>
                <a:chExt cx="5908654" cy="761963"/>
              </a:xfrm>
            </p:grpSpPr>
            <p:sp>
              <p:nvSpPr>
                <p:cNvPr id="155" name="Shape 155"/>
                <p:cNvSpPr/>
                <p:nvPr/>
              </p:nvSpPr>
              <p:spPr>
                <a:xfrm>
                  <a:off x="344038" y="1259421"/>
                  <a:ext cx="5770578" cy="761963"/>
                </a:xfrm>
                <a:prstGeom prst="roundRect">
                  <a:avLst>
                    <a:gd fmla="val 40104" name="adj"/>
                  </a:avLst>
                </a:prstGeom>
                <a:noFill/>
                <a:ln cap="flat" cmpd="sng" w="25400">
                  <a:solidFill>
                    <a:schemeClr val="accent4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205962" y="1460467"/>
                  <a:ext cx="377228" cy="373493"/>
                </a:xfrm>
                <a:prstGeom prst="ellipse">
                  <a:avLst/>
                </a:prstGeom>
                <a:gradFill>
                  <a:gsLst>
                    <a:gs pos="0">
                      <a:schemeClr val="lt1"/>
                    </a:gs>
                    <a:gs pos="75000">
                      <a:schemeClr val="accent4"/>
                    </a:gs>
                    <a:gs pos="100000">
                      <a:schemeClr val="accent4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  <a:effectLst>
                  <a:outerShdw blurRad="50799" rotWithShape="0" algn="t" dir="54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7" name="Shape 157"/>
              <p:cNvSpPr/>
              <p:nvPr/>
            </p:nvSpPr>
            <p:spPr>
              <a:xfrm>
                <a:off x="286101" y="1625382"/>
                <a:ext cx="6046598" cy="3812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</a:t>
                </a:r>
                <a:r>
                  <a:rPr b="0" i="1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character</a:t>
                </a: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(s) have I met and how were they introduced? </a:t>
                </a:r>
              </a:p>
            </p:txBody>
          </p:sp>
        </p:grpSp>
        <p:grpSp>
          <p:nvGrpSpPr>
            <p:cNvPr id="158" name="Shape 158"/>
            <p:cNvGrpSpPr/>
            <p:nvPr/>
          </p:nvGrpSpPr>
          <p:grpSpPr>
            <a:xfrm>
              <a:off x="756593" y="5616950"/>
              <a:ext cx="5908654" cy="765527"/>
              <a:chOff x="205962" y="1255857"/>
              <a:chExt cx="5908654" cy="765527"/>
            </a:xfrm>
          </p:grpSpPr>
          <p:sp>
            <p:nvSpPr>
              <p:cNvPr id="159" name="Shape 159"/>
              <p:cNvSpPr txBox="1"/>
              <p:nvPr/>
            </p:nvSpPr>
            <p:spPr>
              <a:xfrm>
                <a:off x="1703700" y="1255857"/>
                <a:ext cx="2844287" cy="457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1" i="0" lang="en-U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What’s it made of?</a:t>
                </a:r>
              </a:p>
            </p:txBody>
          </p:sp>
          <p:grpSp>
            <p:nvGrpSpPr>
              <p:cNvPr id="160" name="Shape 160"/>
              <p:cNvGrpSpPr/>
              <p:nvPr/>
            </p:nvGrpSpPr>
            <p:grpSpPr>
              <a:xfrm>
                <a:off x="205962" y="1259421"/>
                <a:ext cx="5908654" cy="761963"/>
                <a:chOff x="205962" y="1259421"/>
                <a:chExt cx="5908654" cy="761963"/>
              </a:xfrm>
            </p:grpSpPr>
            <p:sp>
              <p:nvSpPr>
                <p:cNvPr id="161" name="Shape 161"/>
                <p:cNvSpPr/>
                <p:nvPr/>
              </p:nvSpPr>
              <p:spPr>
                <a:xfrm>
                  <a:off x="344038" y="1259421"/>
                  <a:ext cx="5770578" cy="761963"/>
                </a:xfrm>
                <a:prstGeom prst="roundRect">
                  <a:avLst>
                    <a:gd fmla="val 40104" name="adj"/>
                  </a:avLst>
                </a:prstGeom>
                <a:noFill/>
                <a:ln cap="flat" cmpd="sng" w="25400">
                  <a:solidFill>
                    <a:schemeClr val="accent5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1" i="0" sz="2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205962" y="1460467"/>
                  <a:ext cx="377228" cy="373493"/>
                </a:xfrm>
                <a:prstGeom prst="ellipse">
                  <a:avLst/>
                </a:prstGeom>
                <a:gradFill>
                  <a:gsLst>
                    <a:gs pos="0">
                      <a:schemeClr val="lt1"/>
                    </a:gs>
                    <a:gs pos="75000">
                      <a:schemeClr val="accent5"/>
                    </a:gs>
                    <a:gs pos="100000">
                      <a:schemeClr val="accent5"/>
                    </a:gs>
                  </a:gsLst>
                  <a:path path="circle">
                    <a:fillToRect b="50%" l="50%" r="50%" t="50%"/>
                  </a:path>
                  <a:tileRect/>
                </a:gradFill>
                <a:ln>
                  <a:noFill/>
                </a:ln>
                <a:effectLst>
                  <a:outerShdw blurRad="50799" rotWithShape="0" algn="t" dir="54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63" name="Shape 163"/>
              <p:cNvSpPr/>
              <p:nvPr/>
            </p:nvSpPr>
            <p:spPr>
              <a:xfrm>
                <a:off x="598722" y="1625382"/>
                <a:ext cx="5312683" cy="3812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i="0" lang="en-US" sz="14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What shapes, styles and patterns can I see in the sentences?</a:t>
                </a: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Question 3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now need to think about the whole of the text.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text is from the 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 of a novel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has the writer structured the text to 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 as a reader?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could write about:</a:t>
            </a:r>
          </a:p>
          <a:p>
            <a:pPr indent="0" lvl="0" marL="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the writer focuses your attention on at the beginning</a:t>
            </a:r>
          </a:p>
          <a:p>
            <a:pPr indent="-2286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and why the writer changes the focus as the extract develops</a:t>
            </a:r>
          </a:p>
          <a:p>
            <a:pPr indent="-228600" lvl="0" marL="342900" marR="0" rtl="0" algn="l"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other structural features that interest you.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What sort of things could you comment on?</a:t>
            </a:r>
          </a:p>
        </p:txBody>
      </p:sp>
      <p:pic>
        <p:nvPicPr>
          <p:cNvPr id="176" name="Shape 17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-29365" r="-29365" t="0"/>
          <a:stretch/>
        </p:blipFill>
        <p:spPr>
          <a:xfrm>
            <a:off x="5753078" y="4742664"/>
            <a:ext cx="2960510" cy="1865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n-US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What sort of things could you comment on?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areas for students to develop understanding in could include: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sequence through a passage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movement from big to small – ideas or perspectives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taking an outside to inward perspective, or vice versa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introductions and developments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reiterations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repetitions, threads, patterns or motifs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summaries and conclusions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shifts of focus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narrative perspective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connections and links across paragraphs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cohesion and topic sentences. </a:t>
            </a:r>
          </a:p>
          <a:p>
            <a:pPr indent="-228600" lvl="0" marL="342900" marR="0" rtl="0" algn="l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